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9" r:id="rId3"/>
    <p:sldId id="258" r:id="rId4"/>
    <p:sldId id="261" r:id="rId5"/>
    <p:sldId id="262" r:id="rId6"/>
    <p:sldId id="263" r:id="rId7"/>
    <p:sldId id="264" r:id="rId8"/>
    <p:sldId id="266" r:id="rId9"/>
    <p:sldId id="260" r:id="rId10"/>
    <p:sldId id="267" r:id="rId11"/>
    <p:sldId id="268" r:id="rId12"/>
    <p:sldId id="269" r:id="rId13"/>
    <p:sldId id="270" r:id="rId14"/>
    <p:sldId id="272" r:id="rId15"/>
    <p:sldId id="273"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6666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51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22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73CC514-5BDA-463F-8EF7-E2391181B177}"/>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2F4B6DB-C902-4CAF-9BDE-74F4949D30D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2AF0732-BA91-4D0A-8D70-B456B1776B68}" type="datetimeFigureOut">
              <a:rPr lang="fr-FR" smtClean="0"/>
              <a:pPr/>
              <a:t>05/06/2018</a:t>
            </a:fld>
            <a:endParaRPr lang="fr-FR"/>
          </a:p>
        </p:txBody>
      </p:sp>
      <p:sp>
        <p:nvSpPr>
          <p:cNvPr id="4" name="Espace réservé du pied de page 3">
            <a:extLst>
              <a:ext uri="{FF2B5EF4-FFF2-40B4-BE49-F238E27FC236}">
                <a16:creationId xmlns:a16="http://schemas.microsoft.com/office/drawing/2014/main" id="{97302139-167C-448F-9A6F-B87B381FC1AD}"/>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C0AA38F-ECE3-4233-97AE-18CD082ABE35}"/>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1962552-7FCF-42A0-835A-72C2C8FF5486}" type="slidenum">
              <a:rPr lang="fr-FR" smtClean="0"/>
              <a:pPr/>
              <a:t>‹N°›</a:t>
            </a:fld>
            <a:endParaRPr lang="fr-FR"/>
          </a:p>
        </p:txBody>
      </p:sp>
    </p:spTree>
    <p:extLst>
      <p:ext uri="{BB962C8B-B14F-4D97-AF65-F5344CB8AC3E}">
        <p14:creationId xmlns:p14="http://schemas.microsoft.com/office/powerpoint/2010/main" val="3203476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AE906D-F0A5-430C-84CA-97565F99DF5D}" type="datetimeFigureOut">
              <a:rPr lang="fr-FR" smtClean="0"/>
              <a:pPr/>
              <a:t>05/06/2018</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2D09E9-03EF-4DAC-88B1-1E2B17D8CA81}" type="slidenum">
              <a:rPr lang="fr-FR" smtClean="0"/>
              <a:pPr/>
              <a:t>‹N°›</a:t>
            </a:fld>
            <a:endParaRPr lang="fr-FR"/>
          </a:p>
        </p:txBody>
      </p:sp>
    </p:spTree>
    <p:extLst>
      <p:ext uri="{BB962C8B-B14F-4D97-AF65-F5344CB8AC3E}">
        <p14:creationId xmlns:p14="http://schemas.microsoft.com/office/powerpoint/2010/main" val="40224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2D09E9-03EF-4DAC-88B1-1E2B17D8CA81}"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363737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44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e la date 3">
            <a:extLst>
              <a:ext uri="{FF2B5EF4-FFF2-40B4-BE49-F238E27FC236}">
                <a16:creationId xmlns:a16="http://schemas.microsoft.com/office/drawing/2014/main" id="{EDF0EDDA-9F4A-4589-B45A-AE0B3BC4AE1E}"/>
              </a:ext>
            </a:extLst>
          </p:cNvPr>
          <p:cNvSpPr>
            <a:spLocks noGrp="1"/>
          </p:cNvSpPr>
          <p:nvPr>
            <p:ph type="dt" sz="half" idx="2"/>
          </p:nvPr>
        </p:nvSpPr>
        <p:spPr>
          <a:xfrm>
            <a:off x="1200734" y="6356350"/>
            <a:ext cx="2380665" cy="365125"/>
          </a:xfrm>
          <a:prstGeom prst="rect">
            <a:avLst/>
          </a:prstGeom>
        </p:spPr>
        <p:txBody>
          <a:bodyPr/>
          <a:lstStyle>
            <a:lvl1pPr>
              <a:defRPr>
                <a:solidFill>
                  <a:srgbClr val="666699"/>
                </a:solidFill>
              </a:defRPr>
            </a:lvl1pPr>
          </a:lstStyle>
          <a:p>
            <a:r>
              <a:rPr lang="fr-FR"/>
              <a:t>Paris 2018</a:t>
            </a:r>
            <a:endParaRPr lang="fr-FR" dirty="0"/>
          </a:p>
        </p:txBody>
      </p:sp>
      <p:sp>
        <p:nvSpPr>
          <p:cNvPr id="8" name="Espace réservé du pied de page 4">
            <a:extLst>
              <a:ext uri="{FF2B5EF4-FFF2-40B4-BE49-F238E27FC236}">
                <a16:creationId xmlns:a16="http://schemas.microsoft.com/office/drawing/2014/main" id="{0E5E989F-C848-4F0D-963E-CE702323A47D}"/>
              </a:ext>
            </a:extLst>
          </p:cNvPr>
          <p:cNvSpPr>
            <a:spLocks noGrp="1"/>
          </p:cNvSpPr>
          <p:nvPr>
            <p:ph type="ftr" sz="quarter" idx="3"/>
          </p:nvPr>
        </p:nvSpPr>
        <p:spPr>
          <a:xfrm>
            <a:off x="4038600" y="6356350"/>
            <a:ext cx="4114800" cy="365125"/>
          </a:xfrm>
          <a:prstGeom prst="rect">
            <a:avLst/>
          </a:prstGeom>
        </p:spPr>
        <p:txBody>
          <a:bodyPr/>
          <a:lstStyle>
            <a:lvl1pPr>
              <a:defRPr>
                <a:solidFill>
                  <a:srgbClr val="666699"/>
                </a:solidFill>
              </a:defRPr>
            </a:lvl1pPr>
          </a:lstStyle>
          <a:p>
            <a:r>
              <a:rPr lang="fr-FR" dirty="0"/>
              <a:t>I The Next Tech Law Revolution I</a:t>
            </a:r>
          </a:p>
        </p:txBody>
      </p:sp>
      <p:sp>
        <p:nvSpPr>
          <p:cNvPr id="9" name="Espace réservé du numéro de diapositive 5">
            <a:extLst>
              <a:ext uri="{FF2B5EF4-FFF2-40B4-BE49-F238E27FC236}">
                <a16:creationId xmlns:a16="http://schemas.microsoft.com/office/drawing/2014/main" id="{33EF2618-E41B-41BA-900F-FD34C9917871}"/>
              </a:ext>
            </a:extLst>
          </p:cNvPr>
          <p:cNvSpPr>
            <a:spLocks noGrp="1"/>
          </p:cNvSpPr>
          <p:nvPr>
            <p:ph type="sldNum" sz="quarter" idx="4"/>
          </p:nvPr>
        </p:nvSpPr>
        <p:spPr>
          <a:xfrm>
            <a:off x="8610600" y="6356350"/>
            <a:ext cx="2743200" cy="365125"/>
          </a:xfrm>
          <a:prstGeom prst="rect">
            <a:avLst/>
          </a:prstGeom>
        </p:spPr>
        <p:txBody>
          <a:bodyPr/>
          <a:lstStyle>
            <a:lvl1pPr>
              <a:defRPr>
                <a:solidFill>
                  <a:srgbClr val="666699"/>
                </a:solidFill>
              </a:defRPr>
            </a:lvl1pPr>
          </a:lstStyle>
          <a:p>
            <a:fld id="{DE8468DB-4243-4B31-BCEA-CCDEAA782BAE}" type="slidenum">
              <a:rPr lang="fr-FR" smtClean="0"/>
              <a:pPr/>
              <a:t>‹N°›</a:t>
            </a:fld>
            <a:endParaRPr lang="fr-FR"/>
          </a:p>
        </p:txBody>
      </p:sp>
      <p:pic>
        <p:nvPicPr>
          <p:cNvPr id="10" name="Image 9">
            <a:extLst>
              <a:ext uri="{FF2B5EF4-FFF2-40B4-BE49-F238E27FC236}">
                <a16:creationId xmlns:a16="http://schemas.microsoft.com/office/drawing/2014/main" id="{6D6ECAED-E3E7-482E-ACFD-C7B6303F21C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spTree>
    <p:extLst>
      <p:ext uri="{BB962C8B-B14F-4D97-AF65-F5344CB8AC3E}">
        <p14:creationId xmlns:p14="http://schemas.microsoft.com/office/powerpoint/2010/main" val="337248033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07E8CBB-2B0B-4E2C-B92E-3EAA7D8EF8E5}"/>
              </a:ext>
            </a:extLst>
          </p:cNvPr>
          <p:cNvSpPr txBox="1"/>
          <p:nvPr/>
        </p:nvSpPr>
        <p:spPr>
          <a:xfrm>
            <a:off x="9924268" y="5934807"/>
            <a:ext cx="735621" cy="738664"/>
          </a:xfrm>
          <a:prstGeom prst="rect">
            <a:avLst/>
          </a:prstGeom>
          <a:noFill/>
          <a:ln>
            <a:solidFill>
              <a:schemeClr val="tx1"/>
            </a:solidFill>
            <a:prstDash val="lgDash"/>
          </a:ln>
        </p:spPr>
        <p:txBody>
          <a:bodyPr wrap="square" rtlCol="0">
            <a:spAutoFit/>
          </a:bodyPr>
          <a:lstStyle/>
          <a:p>
            <a:endParaRPr lang="fr-FR" sz="1400" dirty="0"/>
          </a:p>
          <a:p>
            <a:pPr algn="ctr"/>
            <a:r>
              <a:rPr lang="fr-FR" sz="1400" dirty="0"/>
              <a:t>LOGO</a:t>
            </a:r>
          </a:p>
          <a:p>
            <a:endParaRPr lang="fr-FR" sz="1400" dirty="0"/>
          </a:p>
        </p:txBody>
      </p:sp>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Alexander Blumrosen</a:t>
            </a:r>
          </a:p>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Partner</a:t>
            </a:r>
          </a:p>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KAB Avocats, Paris</a:t>
            </a:r>
          </a:p>
        </p:txBody>
      </p:sp>
      <p:pic>
        <p:nvPicPr>
          <p:cNvPr id="5" name="Image 4" descr="KAB Small logo.JPG"/>
          <p:cNvPicPr>
            <a:picLocks noChangeAspect="1"/>
          </p:cNvPicPr>
          <p:nvPr/>
        </p:nvPicPr>
        <p:blipFill>
          <a:blip r:embed="rId3" cstate="print"/>
          <a:stretch>
            <a:fillRect/>
          </a:stretch>
        </p:blipFill>
        <p:spPr>
          <a:xfrm>
            <a:off x="9909810" y="5890261"/>
            <a:ext cx="777240" cy="821318"/>
          </a:xfrm>
          <a:prstGeom prst="rect">
            <a:avLst/>
          </a:prstGeom>
        </p:spPr>
      </p:pic>
    </p:spTree>
    <p:extLst>
      <p:ext uri="{BB962C8B-B14F-4D97-AF65-F5344CB8AC3E}">
        <p14:creationId xmlns:p14="http://schemas.microsoft.com/office/powerpoint/2010/main" val="20235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10</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76300" y="291306"/>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0" name="Rectangle 9"/>
          <p:cNvSpPr/>
          <p:nvPr/>
        </p:nvSpPr>
        <p:spPr>
          <a:xfrm>
            <a:off x="923925" y="3089613"/>
            <a:ext cx="10401300" cy="1938992"/>
          </a:xfrm>
          <a:prstGeom prst="rect">
            <a:avLst/>
          </a:prstGeom>
        </p:spPr>
        <p:txBody>
          <a:bodyPr wrap="square">
            <a:spAutoFit/>
          </a:bodyPr>
          <a:lstStyle/>
          <a:p>
            <a:r>
              <a:rPr lang="en-US" sz="2400" dirty="0"/>
              <a:t>“Any judgment of a court or tribunal and any decision of an administrative authority of a third country requiring a controller or processor to transfer or disclose personal data </a:t>
            </a:r>
            <a:r>
              <a:rPr lang="en-US" sz="2400" b="1" u="sng" dirty="0"/>
              <a:t>may only be </a:t>
            </a:r>
            <a:r>
              <a:rPr lang="en-US" sz="2400" b="1" u="sng" dirty="0" err="1"/>
              <a:t>recognised</a:t>
            </a:r>
            <a:r>
              <a:rPr lang="en-US" sz="2400" b="1" u="sng" dirty="0"/>
              <a:t> or enforceable in any manner if based on an international agreement</a:t>
            </a:r>
            <a:r>
              <a:rPr lang="en-US" sz="2400" dirty="0"/>
              <a:t>, such as a mutual legal assistance treaty, in force between the requesting third country and the Union or a Member State, …”</a:t>
            </a:r>
            <a:endParaRPr lang="fr-FR" sz="2400" dirty="0"/>
          </a:p>
        </p:txBody>
      </p:sp>
      <p:sp>
        <p:nvSpPr>
          <p:cNvPr id="11" name="Rectangle 10"/>
          <p:cNvSpPr/>
          <p:nvPr/>
        </p:nvSpPr>
        <p:spPr>
          <a:xfrm>
            <a:off x="2381250" y="1367135"/>
            <a:ext cx="7410450" cy="1200329"/>
          </a:xfrm>
          <a:prstGeom prst="rect">
            <a:avLst/>
          </a:prstGeom>
        </p:spPr>
        <p:txBody>
          <a:bodyPr wrap="square">
            <a:spAutoFit/>
          </a:bodyPr>
          <a:lstStyle/>
          <a:p>
            <a:pPr algn="ctr"/>
            <a:r>
              <a:rPr lang="en-US" sz="2400" b="1" dirty="0"/>
              <a:t>Article 48</a:t>
            </a:r>
            <a:br>
              <a:rPr lang="en-US" sz="2400" b="1" dirty="0"/>
            </a:br>
            <a:r>
              <a:rPr lang="en-US" sz="2400" b="1" dirty="0"/>
              <a:t>EU GDPR Blocking Statute</a:t>
            </a:r>
            <a:br>
              <a:rPr lang="en-US" sz="2400" b="1" dirty="0"/>
            </a:br>
            <a:r>
              <a:rPr lang="en-US" sz="2400" b="1" dirty="0"/>
              <a:t>"Transfers or disclosures not </a:t>
            </a:r>
            <a:r>
              <a:rPr lang="en-US" sz="2400" b="1" dirty="0" err="1"/>
              <a:t>authorised</a:t>
            </a:r>
            <a:r>
              <a:rPr lang="en-US" sz="2400" b="1" dirty="0"/>
              <a:t> by Union law"</a:t>
            </a:r>
          </a:p>
        </p:txBody>
      </p:sp>
    </p:spTree>
    <p:extLst>
      <p:ext uri="{BB962C8B-B14F-4D97-AF65-F5344CB8AC3E}">
        <p14:creationId xmlns:p14="http://schemas.microsoft.com/office/powerpoint/2010/main" val="344819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11</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95350" y="281781"/>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2" name="ZoneTexte 11"/>
          <p:cNvSpPr txBox="1"/>
          <p:nvPr/>
        </p:nvSpPr>
        <p:spPr>
          <a:xfrm>
            <a:off x="523874" y="1285875"/>
            <a:ext cx="10982325" cy="4832092"/>
          </a:xfrm>
          <a:prstGeom prst="rect">
            <a:avLst/>
          </a:prstGeom>
          <a:noFill/>
        </p:spPr>
        <p:txBody>
          <a:bodyPr wrap="square" rtlCol="0">
            <a:spAutoFit/>
          </a:bodyPr>
          <a:lstStyle/>
          <a:p>
            <a:pPr algn="ctr"/>
            <a:r>
              <a:rPr lang="fr-FR" sz="2400" b="1" dirty="0"/>
              <a:t>EU Data </a:t>
            </a:r>
            <a:r>
              <a:rPr lang="fr-FR" sz="2400" b="1" dirty="0" err="1"/>
              <a:t>controller</a:t>
            </a:r>
            <a:r>
              <a:rPr lang="fr-FR" sz="2400" b="1" dirty="0"/>
              <a:t> </a:t>
            </a:r>
            <a:r>
              <a:rPr lang="fr-FR" sz="2400" b="1" dirty="0" err="1"/>
              <a:t>decision</a:t>
            </a:r>
            <a:r>
              <a:rPr lang="fr-FR" sz="2400" b="1" dirty="0"/>
              <a:t> </a:t>
            </a:r>
            <a:r>
              <a:rPr lang="fr-FR" sz="2400" b="1" dirty="0" err="1"/>
              <a:t>tree</a:t>
            </a:r>
            <a:endParaRPr lang="fr-FR" sz="2400" b="1" dirty="0"/>
          </a:p>
          <a:p>
            <a:pPr algn="ctr"/>
            <a:endParaRPr lang="fr-FR" sz="2400" b="1" dirty="0"/>
          </a:p>
          <a:p>
            <a:pPr>
              <a:spcAft>
                <a:spcPts val="600"/>
              </a:spcAft>
              <a:buFont typeface="Arial" pitchFamily="34" charset="0"/>
              <a:buChar char="•"/>
            </a:pPr>
            <a:r>
              <a:rPr lang="fr-FR" sz="2400" dirty="0"/>
              <a:t>  Is </a:t>
            </a:r>
            <a:r>
              <a:rPr lang="fr-FR" sz="2400" dirty="0" err="1"/>
              <a:t>there</a:t>
            </a:r>
            <a:r>
              <a:rPr lang="fr-FR" sz="2400" dirty="0"/>
              <a:t> a </a:t>
            </a:r>
            <a:r>
              <a:rPr lang="fr-FR" sz="2400" dirty="0" err="1"/>
              <a:t>pending</a:t>
            </a:r>
            <a:r>
              <a:rPr lang="fr-FR" sz="2400" dirty="0"/>
              <a:t> </a:t>
            </a:r>
            <a:r>
              <a:rPr lang="fr-FR" sz="2400" dirty="0" err="1"/>
              <a:t>judicial</a:t>
            </a:r>
            <a:r>
              <a:rPr lang="fr-FR" sz="2400" dirty="0"/>
              <a:t> or administrative </a:t>
            </a:r>
            <a:r>
              <a:rPr lang="fr-FR" sz="2400" dirty="0" err="1"/>
              <a:t>request</a:t>
            </a:r>
            <a:r>
              <a:rPr lang="fr-FR" sz="2400" dirty="0"/>
              <a:t> </a:t>
            </a:r>
            <a:r>
              <a:rPr lang="fr-FR" sz="2400" dirty="0" err="1"/>
              <a:t>from</a:t>
            </a:r>
            <a:r>
              <a:rPr lang="fr-FR" sz="2400" dirty="0"/>
              <a:t> the USA?</a:t>
            </a:r>
          </a:p>
          <a:p>
            <a:pPr>
              <a:spcAft>
                <a:spcPts val="600"/>
              </a:spcAft>
              <a:buFont typeface="Arial" pitchFamily="34" charset="0"/>
              <a:buChar char="•"/>
            </a:pPr>
            <a:r>
              <a:rPr lang="fr-FR" sz="2400" dirty="0"/>
              <a:t>  Has the </a:t>
            </a:r>
            <a:r>
              <a:rPr lang="fr-FR" sz="2400" dirty="0" err="1"/>
              <a:t>request</a:t>
            </a:r>
            <a:r>
              <a:rPr lang="fr-FR" sz="2400" dirty="0"/>
              <a:t> come </a:t>
            </a:r>
            <a:r>
              <a:rPr lang="fr-FR" sz="2400" dirty="0" err="1"/>
              <a:t>through</a:t>
            </a:r>
            <a:r>
              <a:rPr lang="fr-FR" sz="2400" dirty="0"/>
              <a:t> the Hague Evidence Convention? </a:t>
            </a:r>
          </a:p>
          <a:p>
            <a:pPr>
              <a:spcAft>
                <a:spcPts val="600"/>
              </a:spcAft>
              <a:buFont typeface="Arial" pitchFamily="34" charset="0"/>
              <a:buChar char="•"/>
            </a:pPr>
            <a:r>
              <a:rPr lang="fr-FR" sz="2400" dirty="0"/>
              <a:t>  </a:t>
            </a:r>
            <a:r>
              <a:rPr lang="fr-FR" sz="2400" dirty="0" err="1"/>
              <a:t>Does</a:t>
            </a:r>
            <a:r>
              <a:rPr lang="fr-FR" sz="2400" dirty="0"/>
              <a:t> the </a:t>
            </a:r>
            <a:r>
              <a:rPr lang="fr-FR" sz="2400" dirty="0" err="1"/>
              <a:t>Requesting</a:t>
            </a:r>
            <a:r>
              <a:rPr lang="fr-FR" sz="2400" dirty="0"/>
              <a:t> party </a:t>
            </a:r>
            <a:r>
              <a:rPr lang="fr-FR" sz="2400" dirty="0" err="1"/>
              <a:t>present</a:t>
            </a:r>
            <a:r>
              <a:rPr lang="fr-FR" sz="2400" dirty="0"/>
              <a:t> </a:t>
            </a:r>
            <a:r>
              <a:rPr lang="fr-FR" sz="2400" dirty="0" err="1"/>
              <a:t>guarantees</a:t>
            </a:r>
            <a:r>
              <a:rPr lang="fr-FR" sz="2400" dirty="0"/>
              <a:t> of </a:t>
            </a:r>
            <a:r>
              <a:rPr lang="fr-FR" sz="2400" dirty="0" err="1"/>
              <a:t>adequate</a:t>
            </a:r>
            <a:r>
              <a:rPr lang="fr-FR" sz="2400" dirty="0"/>
              <a:t> protection of </a:t>
            </a:r>
            <a:r>
              <a:rPr lang="fr-FR" sz="2400" dirty="0" err="1"/>
              <a:t>personal</a:t>
            </a:r>
            <a:r>
              <a:rPr lang="fr-FR" sz="2400" dirty="0"/>
              <a:t> data (</a:t>
            </a:r>
            <a:r>
              <a:rPr lang="fr-FR" sz="2400" dirty="0" err="1"/>
              <a:t>Privacy</a:t>
            </a:r>
            <a:r>
              <a:rPr lang="fr-FR" sz="2400" dirty="0"/>
              <a:t> </a:t>
            </a:r>
            <a:r>
              <a:rPr lang="fr-FR" sz="2400" dirty="0" err="1"/>
              <a:t>Shield</a:t>
            </a:r>
            <a:r>
              <a:rPr lang="fr-FR" sz="2400" dirty="0"/>
              <a:t>, BCR, model clauses, </a:t>
            </a:r>
            <a:r>
              <a:rPr lang="fr-FR" sz="2400" dirty="0" err="1"/>
              <a:t>other</a:t>
            </a:r>
            <a:r>
              <a:rPr lang="fr-FR" sz="2400" dirty="0"/>
              <a:t> </a:t>
            </a:r>
            <a:r>
              <a:rPr lang="fr-FR" sz="2400" dirty="0" err="1"/>
              <a:t>compliant</a:t>
            </a:r>
            <a:r>
              <a:rPr lang="fr-FR" sz="2400" dirty="0"/>
              <a:t> </a:t>
            </a:r>
            <a:r>
              <a:rPr lang="fr-FR" sz="2400" dirty="0" err="1"/>
              <a:t>undertaking</a:t>
            </a:r>
            <a:r>
              <a:rPr lang="fr-FR" sz="2400" dirty="0"/>
              <a:t>)</a:t>
            </a:r>
          </a:p>
          <a:p>
            <a:pPr>
              <a:spcAft>
                <a:spcPts val="600"/>
              </a:spcAft>
              <a:buFont typeface="Arial" pitchFamily="34" charset="0"/>
              <a:buChar char="•"/>
            </a:pPr>
            <a:r>
              <a:rPr lang="fr-FR" sz="2400" dirty="0"/>
              <a:t>  If not, </a:t>
            </a:r>
            <a:r>
              <a:rPr lang="fr-FR" sz="2400" dirty="0" err="1"/>
              <a:t>does</a:t>
            </a:r>
            <a:r>
              <a:rPr lang="fr-FR" sz="2400" dirty="0"/>
              <a:t> the production </a:t>
            </a:r>
            <a:r>
              <a:rPr lang="fr-FR" sz="2400" dirty="0" err="1"/>
              <a:t>fall</a:t>
            </a:r>
            <a:r>
              <a:rPr lang="fr-FR" sz="2400" dirty="0"/>
              <a:t> </a:t>
            </a:r>
            <a:r>
              <a:rPr lang="fr-FR" sz="2400" dirty="0" err="1"/>
              <a:t>into</a:t>
            </a:r>
            <a:r>
              <a:rPr lang="fr-FR" sz="2400" dirty="0"/>
              <a:t> the </a:t>
            </a:r>
            <a:r>
              <a:rPr lang="fr-FR" sz="2400" dirty="0" err="1"/>
              <a:t>litigation</a:t>
            </a:r>
            <a:r>
              <a:rPr lang="fr-FR" sz="2400" dirty="0"/>
              <a:t> </a:t>
            </a:r>
            <a:r>
              <a:rPr lang="fr-FR" sz="2400" dirty="0" err="1"/>
              <a:t>defense</a:t>
            </a:r>
            <a:r>
              <a:rPr lang="fr-FR" sz="2400" dirty="0"/>
              <a:t> exception (Directive art. 26; GDPR art. 49(1)(e) (</a:t>
            </a:r>
            <a:r>
              <a:rPr lang="en-US" sz="2400" dirty="0"/>
              <a:t>“necessary for the establishment, exercise or </a:t>
            </a:r>
            <a:r>
              <a:rPr lang="en-US" sz="2400" dirty="0" err="1"/>
              <a:t>defence</a:t>
            </a:r>
            <a:r>
              <a:rPr lang="en-US" sz="2400" dirty="0"/>
              <a:t> of legal claims”)</a:t>
            </a:r>
            <a:r>
              <a:rPr lang="fr-FR" sz="2400" dirty="0"/>
              <a:t> </a:t>
            </a:r>
          </a:p>
          <a:p>
            <a:pPr>
              <a:spcAft>
                <a:spcPts val="600"/>
              </a:spcAft>
              <a:buFont typeface="Arial" pitchFamily="34" charset="0"/>
              <a:buChar char="•"/>
            </a:pPr>
            <a:r>
              <a:rPr lang="fr-FR" sz="2400" dirty="0"/>
              <a:t> </a:t>
            </a:r>
            <a:r>
              <a:rPr lang="fr-FR" sz="2400" dirty="0" err="1"/>
              <a:t>Does</a:t>
            </a:r>
            <a:r>
              <a:rPr lang="fr-FR" sz="2400" dirty="0"/>
              <a:t> the document production </a:t>
            </a:r>
            <a:r>
              <a:rPr lang="fr-FR" sz="2400" dirty="0" err="1"/>
              <a:t>comply</a:t>
            </a:r>
            <a:r>
              <a:rPr lang="fr-FR" sz="2400" dirty="0"/>
              <a:t> </a:t>
            </a:r>
            <a:r>
              <a:rPr lang="fr-FR" sz="2400" dirty="0" err="1"/>
              <a:t>with</a:t>
            </a:r>
            <a:r>
              <a:rPr lang="fr-FR" sz="2400" dirty="0"/>
              <a:t> the GDPR data protection </a:t>
            </a:r>
            <a:r>
              <a:rPr lang="fr-FR" sz="2400" dirty="0" err="1"/>
              <a:t>principles</a:t>
            </a:r>
            <a:r>
              <a:rPr lang="fr-FR" sz="2400" dirty="0"/>
              <a:t> (relevance, etc.), and have </a:t>
            </a:r>
            <a:r>
              <a:rPr lang="fr-FR" sz="2400" dirty="0" err="1"/>
              <a:t>steps</a:t>
            </a:r>
            <a:r>
              <a:rPr lang="fr-FR" sz="2400" dirty="0"/>
              <a:t> been </a:t>
            </a:r>
            <a:r>
              <a:rPr lang="fr-FR" sz="2400" dirty="0" err="1"/>
              <a:t>taken</a:t>
            </a:r>
            <a:r>
              <a:rPr lang="fr-FR" sz="2400" dirty="0"/>
              <a:t> to </a:t>
            </a:r>
            <a:r>
              <a:rPr lang="fr-FR" sz="2400" dirty="0" err="1"/>
              <a:t>limit</a:t>
            </a:r>
            <a:r>
              <a:rPr lang="fr-FR" sz="2400" dirty="0"/>
              <a:t> production of </a:t>
            </a:r>
            <a:r>
              <a:rPr lang="fr-FR" sz="2400" dirty="0" err="1"/>
              <a:t>personal</a:t>
            </a:r>
            <a:r>
              <a:rPr lang="fr-FR" sz="2400" dirty="0"/>
              <a:t> data (</a:t>
            </a:r>
            <a:r>
              <a:rPr lang="fr-FR" sz="2400" dirty="0" err="1"/>
              <a:t>pseudonymisation</a:t>
            </a:r>
            <a:r>
              <a:rPr lang="fr-FR" sz="2400" dirty="0"/>
              <a:t>, </a:t>
            </a:r>
            <a:r>
              <a:rPr lang="fr-FR" sz="2400" dirty="0" err="1"/>
              <a:t>redaction</a:t>
            </a:r>
            <a:r>
              <a:rPr lang="fr-FR" sz="2400" dirty="0"/>
              <a:t>, </a:t>
            </a:r>
            <a:r>
              <a:rPr lang="fr-FR" sz="2400" dirty="0" err="1"/>
              <a:t>confidentiality</a:t>
            </a:r>
            <a:r>
              <a:rPr lang="fr-FR" sz="2400" dirty="0"/>
              <a:t> stipulation)?</a:t>
            </a:r>
          </a:p>
        </p:txBody>
      </p:sp>
    </p:spTree>
    <p:extLst>
      <p:ext uri="{BB962C8B-B14F-4D97-AF65-F5344CB8AC3E}">
        <p14:creationId xmlns:p14="http://schemas.microsoft.com/office/powerpoint/2010/main" val="344819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12</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47725" y="310356"/>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2" name="ZoneTexte 11"/>
          <p:cNvSpPr txBox="1"/>
          <p:nvPr/>
        </p:nvSpPr>
        <p:spPr>
          <a:xfrm>
            <a:off x="457200" y="1524000"/>
            <a:ext cx="11163299" cy="4462760"/>
          </a:xfrm>
          <a:prstGeom prst="rect">
            <a:avLst/>
          </a:prstGeom>
          <a:noFill/>
        </p:spPr>
        <p:txBody>
          <a:bodyPr wrap="square" rtlCol="0">
            <a:spAutoFit/>
          </a:bodyPr>
          <a:lstStyle/>
          <a:p>
            <a:pPr algn="ctr"/>
            <a:r>
              <a:rPr lang="fr-FR" sz="2400" b="1" dirty="0" err="1"/>
              <a:t>What</a:t>
            </a:r>
            <a:r>
              <a:rPr lang="fr-FR" sz="2400" b="1" dirty="0"/>
              <a:t> </a:t>
            </a:r>
            <a:r>
              <a:rPr lang="fr-FR" sz="2400" b="1" dirty="0" err="1"/>
              <a:t>else</a:t>
            </a:r>
            <a:r>
              <a:rPr lang="fr-FR" sz="2400" b="1" dirty="0"/>
              <a:t> to do to </a:t>
            </a:r>
            <a:r>
              <a:rPr lang="fr-FR" sz="2400" b="1" dirty="0" err="1"/>
              <a:t>ensure</a:t>
            </a:r>
            <a:r>
              <a:rPr lang="fr-FR" sz="2400" b="1" dirty="0"/>
              <a:t> </a:t>
            </a:r>
            <a:r>
              <a:rPr lang="fr-FR" sz="2400" b="1" dirty="0" err="1"/>
              <a:t>compliance</a:t>
            </a:r>
            <a:r>
              <a:rPr lang="fr-FR" sz="2400" b="1" dirty="0"/>
              <a:t>?? </a:t>
            </a:r>
          </a:p>
          <a:p>
            <a:pPr algn="ctr"/>
            <a:r>
              <a:rPr lang="fr-FR" sz="2400" b="1" dirty="0"/>
              <a:t>Art 29 </a:t>
            </a:r>
            <a:r>
              <a:rPr lang="fr-FR" sz="2400" b="1" dirty="0" err="1"/>
              <a:t>Working</a:t>
            </a:r>
            <a:r>
              <a:rPr lang="fr-FR" sz="2400" b="1" dirty="0"/>
              <a:t> Party </a:t>
            </a:r>
            <a:r>
              <a:rPr lang="fr-FR" sz="2400" b="1" dirty="0" err="1"/>
              <a:t>says</a:t>
            </a:r>
            <a:r>
              <a:rPr lang="fr-FR" sz="2400" b="1" dirty="0"/>
              <a:t>:</a:t>
            </a:r>
          </a:p>
          <a:p>
            <a:pPr algn="ctr"/>
            <a:endParaRPr lang="fr-FR" sz="2000" b="1" dirty="0"/>
          </a:p>
          <a:p>
            <a:r>
              <a:rPr lang="en-US" sz="2000" dirty="0"/>
              <a:t>“When personal data are needed the “filtering” [for relevance] activity should be carried out locally in the country in which the personal data is found …”</a:t>
            </a:r>
          </a:p>
          <a:p>
            <a:endParaRPr lang="fr-FR" sz="2000" b="1" dirty="0"/>
          </a:p>
          <a:p>
            <a:r>
              <a:rPr lang="en-US" sz="2000" dirty="0"/>
              <a:t>“The Working Party </a:t>
            </a:r>
            <a:r>
              <a:rPr lang="en-US" sz="2000" dirty="0" err="1"/>
              <a:t>recognises</a:t>
            </a:r>
            <a:r>
              <a:rPr lang="en-US" sz="2000" dirty="0"/>
              <a:t> that [filtering data] may cause difficulties in determining who is the</a:t>
            </a:r>
          </a:p>
          <a:p>
            <a:r>
              <a:rPr lang="en-US" sz="2000" dirty="0"/>
              <a:t>appropriate person to decide on the relevance of the information… Clearly it would have to be someone with sufficient knowledge of the litigation process in the relevant jurisdiction. It may be that this would require the services of a </a:t>
            </a:r>
            <a:r>
              <a:rPr lang="en-US" sz="2000" b="1" u="sng" dirty="0"/>
              <a:t>trusted third party in a Member State who does not have a role in the litigation </a:t>
            </a:r>
            <a:r>
              <a:rPr lang="en-US" sz="2000" dirty="0"/>
              <a:t>but has the sufficient level of independence and trustworthiness to reach a proper determination on the relevance of the personal data.”</a:t>
            </a:r>
          </a:p>
          <a:p>
            <a:endParaRPr lang="en-US" i="1" dirty="0"/>
          </a:p>
          <a:p>
            <a:r>
              <a:rPr lang="en-US" i="1" dirty="0"/>
              <a:t>WP158 on pre-trial discovery for cross-border civil l</a:t>
            </a:r>
            <a:r>
              <a:rPr lang="fr-FR" i="1" dirty="0" err="1"/>
              <a:t>itigation</a:t>
            </a:r>
            <a:r>
              <a:rPr lang="fr-FR" i="1" dirty="0"/>
              <a:t>, a</a:t>
            </a:r>
            <a:r>
              <a:rPr lang="en-US" i="1" dirty="0" err="1"/>
              <a:t>dopted</a:t>
            </a:r>
            <a:r>
              <a:rPr lang="en-US" i="1" dirty="0"/>
              <a:t> on 11 February 2009</a:t>
            </a:r>
            <a:endParaRPr lang="fr-FR" sz="2400" dirty="0"/>
          </a:p>
        </p:txBody>
      </p:sp>
    </p:spTree>
    <p:extLst>
      <p:ext uri="{BB962C8B-B14F-4D97-AF65-F5344CB8AC3E}">
        <p14:creationId xmlns:p14="http://schemas.microsoft.com/office/powerpoint/2010/main" val="344819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13</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66775" y="272256"/>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2" name="ZoneTexte 11"/>
          <p:cNvSpPr txBox="1"/>
          <p:nvPr/>
        </p:nvSpPr>
        <p:spPr>
          <a:xfrm>
            <a:off x="457200" y="1524000"/>
            <a:ext cx="11163299" cy="4247317"/>
          </a:xfrm>
          <a:prstGeom prst="rect">
            <a:avLst/>
          </a:prstGeom>
          <a:noFill/>
        </p:spPr>
        <p:txBody>
          <a:bodyPr wrap="square" rtlCol="0">
            <a:spAutoFit/>
          </a:bodyPr>
          <a:lstStyle/>
          <a:p>
            <a:pPr algn="ctr"/>
            <a:r>
              <a:rPr lang="fr-FR" sz="2400" b="1" dirty="0" err="1"/>
              <a:t>What</a:t>
            </a:r>
            <a:r>
              <a:rPr lang="fr-FR" sz="2400" b="1" dirty="0"/>
              <a:t> </a:t>
            </a:r>
            <a:r>
              <a:rPr lang="fr-FR" sz="2400" b="1" dirty="0" err="1"/>
              <a:t>else</a:t>
            </a:r>
            <a:r>
              <a:rPr lang="fr-FR" sz="2400" b="1" dirty="0"/>
              <a:t> to do to </a:t>
            </a:r>
            <a:r>
              <a:rPr lang="fr-FR" sz="2400" b="1" dirty="0" err="1"/>
              <a:t>ensure</a:t>
            </a:r>
            <a:r>
              <a:rPr lang="fr-FR" sz="2400" b="1" dirty="0"/>
              <a:t> </a:t>
            </a:r>
            <a:r>
              <a:rPr lang="fr-FR" sz="2400" b="1" dirty="0" err="1"/>
              <a:t>compliance</a:t>
            </a:r>
            <a:r>
              <a:rPr lang="fr-FR" sz="2400" b="1" dirty="0"/>
              <a:t>?? </a:t>
            </a:r>
          </a:p>
          <a:p>
            <a:pPr algn="ctr"/>
            <a:r>
              <a:rPr lang="fr-FR" sz="2400" b="1" dirty="0"/>
              <a:t>CNIL </a:t>
            </a:r>
            <a:r>
              <a:rPr lang="fr-FR" sz="2400" b="1" dirty="0" err="1"/>
              <a:t>says</a:t>
            </a:r>
            <a:r>
              <a:rPr lang="fr-FR" sz="2400" b="1" dirty="0"/>
              <a:t>:</a:t>
            </a:r>
          </a:p>
          <a:p>
            <a:pPr algn="ctr"/>
            <a:endParaRPr lang="fr-FR" sz="2400" b="1" dirty="0"/>
          </a:p>
          <a:p>
            <a:pPr algn="ctr"/>
            <a:endParaRPr lang="fr-FR" sz="2400" b="1" dirty="0"/>
          </a:p>
          <a:p>
            <a:pPr algn="ctr"/>
            <a:r>
              <a:rPr lang="en-US" sz="2400" dirty="0"/>
              <a:t>”The CNIL also </a:t>
            </a:r>
            <a:r>
              <a:rPr lang="en-US" sz="2400" b="1" u="sng" dirty="0"/>
              <a:t>recommends relying on a trusted third party </a:t>
            </a:r>
            <a:r>
              <a:rPr lang="en-US" sz="2400" dirty="0"/>
              <a:t>in evaluating the proportionality of the data processed in the context of the proceedings.”</a:t>
            </a:r>
          </a:p>
          <a:p>
            <a:pPr algn="ctr"/>
            <a:endParaRPr lang="en-US" sz="2400" i="1" dirty="0"/>
          </a:p>
          <a:p>
            <a:pPr algn="ctr"/>
            <a:endParaRPr lang="en-US" sz="2400" i="1" dirty="0"/>
          </a:p>
          <a:p>
            <a:pPr algn="ctr"/>
            <a:endParaRPr lang="en-US" sz="2400" i="1" dirty="0"/>
          </a:p>
          <a:p>
            <a:pPr lvl="0" fontAlgn="base">
              <a:spcBef>
                <a:spcPct val="0"/>
              </a:spcBef>
              <a:spcAft>
                <a:spcPct val="0"/>
              </a:spcAft>
            </a:pPr>
            <a:r>
              <a:rPr lang="en-US" i="1" dirty="0">
                <a:latin typeface="Calibri" pitchFamily="34" charset="0"/>
                <a:ea typeface="Calibri" pitchFamily="34" charset="0"/>
                <a:cs typeface="ArialNarrow,Bold"/>
              </a:rPr>
              <a:t>Deliberation No. 2009-474 of 23 July 2009 concerning recommendations</a:t>
            </a:r>
            <a:endParaRPr lang="fr-FR" i="1" dirty="0">
              <a:latin typeface="Arial" pitchFamily="34" charset="0"/>
              <a:cs typeface="Arial" pitchFamily="34" charset="0"/>
            </a:endParaRPr>
          </a:p>
          <a:p>
            <a:pPr lvl="0" eaLnBrk="0" fontAlgn="base" hangingPunct="0">
              <a:spcBef>
                <a:spcPct val="0"/>
              </a:spcBef>
              <a:spcAft>
                <a:spcPct val="0"/>
              </a:spcAft>
            </a:pPr>
            <a:r>
              <a:rPr lang="en-US" i="1" dirty="0">
                <a:latin typeface="Calibri" pitchFamily="34" charset="0"/>
                <a:ea typeface="Calibri" pitchFamily="34" charset="0"/>
                <a:cs typeface="ArialNarrow,Bold"/>
              </a:rPr>
              <a:t>for the transfer of personal data in the context of American court</a:t>
            </a:r>
            <a:endParaRPr lang="fr-FR" i="1" dirty="0">
              <a:latin typeface="Arial" pitchFamily="34" charset="0"/>
              <a:cs typeface="Arial" pitchFamily="34" charset="0"/>
            </a:endParaRPr>
          </a:p>
          <a:p>
            <a:pPr lvl="0" eaLnBrk="0" fontAlgn="base" hangingPunct="0">
              <a:spcBef>
                <a:spcPct val="0"/>
              </a:spcBef>
              <a:spcAft>
                <a:spcPct val="0"/>
              </a:spcAft>
            </a:pPr>
            <a:r>
              <a:rPr lang="en-US" i="1" dirty="0">
                <a:latin typeface="Calibri" pitchFamily="34" charset="0"/>
                <a:ea typeface="Calibri" pitchFamily="34" charset="0"/>
                <a:cs typeface="ArialNarrow,Bold"/>
              </a:rPr>
              <a:t>proceedings known as “Discovery”</a:t>
            </a:r>
            <a:endParaRPr lang="en-US" i="1" dirty="0">
              <a:latin typeface="Arial" pitchFamily="34" charset="0"/>
              <a:cs typeface="Arial" pitchFamily="34" charset="0"/>
            </a:endParaRPr>
          </a:p>
        </p:txBody>
      </p:sp>
    </p:spTree>
    <p:extLst>
      <p:ext uri="{BB962C8B-B14F-4D97-AF65-F5344CB8AC3E}">
        <p14:creationId xmlns:p14="http://schemas.microsoft.com/office/powerpoint/2010/main" val="3448196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14</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76300" y="262731"/>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2" name="ZoneTexte 11"/>
          <p:cNvSpPr txBox="1"/>
          <p:nvPr/>
        </p:nvSpPr>
        <p:spPr>
          <a:xfrm>
            <a:off x="495300" y="1504950"/>
            <a:ext cx="11163299" cy="4154984"/>
          </a:xfrm>
          <a:prstGeom prst="rect">
            <a:avLst/>
          </a:prstGeom>
          <a:noFill/>
        </p:spPr>
        <p:txBody>
          <a:bodyPr wrap="square" rtlCol="0">
            <a:spAutoFit/>
          </a:bodyPr>
          <a:lstStyle/>
          <a:p>
            <a:pPr algn="ctr"/>
            <a:r>
              <a:rPr lang="fr-FR" sz="2400" b="1" dirty="0" err="1"/>
              <a:t>Practical</a:t>
            </a:r>
            <a:r>
              <a:rPr lang="fr-FR" sz="2400" b="1" dirty="0"/>
              <a:t> </a:t>
            </a:r>
            <a:r>
              <a:rPr lang="fr-FR" sz="2400" b="1" dirty="0" err="1"/>
              <a:t>steps</a:t>
            </a:r>
            <a:endParaRPr lang="fr-FR" sz="2400" b="1" dirty="0"/>
          </a:p>
          <a:p>
            <a:pPr>
              <a:buFont typeface="Arial" pitchFamily="34" charset="0"/>
              <a:buChar char="•"/>
            </a:pPr>
            <a:endParaRPr lang="fr-FR" sz="2400" dirty="0"/>
          </a:p>
          <a:p>
            <a:pPr>
              <a:buFont typeface="Arial" pitchFamily="34" charset="0"/>
              <a:buChar char="•"/>
            </a:pPr>
            <a:r>
              <a:rPr lang="fr-FR" sz="2400" dirty="0"/>
              <a:t> </a:t>
            </a:r>
            <a:r>
              <a:rPr lang="fr-FR" sz="2400" dirty="0" err="1"/>
              <a:t>Appointment</a:t>
            </a:r>
            <a:r>
              <a:rPr lang="fr-FR" sz="2400" dirty="0"/>
              <a:t> of </a:t>
            </a:r>
            <a:r>
              <a:rPr lang="fr-FR" sz="2400" dirty="0" err="1"/>
              <a:t>Privacy</a:t>
            </a:r>
            <a:r>
              <a:rPr lang="fr-FR" sz="2400" dirty="0"/>
              <a:t> Monitor by US court.</a:t>
            </a:r>
          </a:p>
          <a:p>
            <a:pPr>
              <a:buFont typeface="Arial" pitchFamily="34" charset="0"/>
              <a:buChar char="•"/>
            </a:pPr>
            <a:endParaRPr lang="fr-FR" sz="2400" dirty="0"/>
          </a:p>
          <a:p>
            <a:pPr>
              <a:buFont typeface="Arial" pitchFamily="34" charset="0"/>
              <a:buChar char="•"/>
            </a:pPr>
            <a:r>
              <a:rPr lang="fr-FR" sz="2400" dirty="0"/>
              <a:t> </a:t>
            </a:r>
            <a:r>
              <a:rPr lang="fr-FR" sz="2400" dirty="0" err="1"/>
              <a:t>Petition</a:t>
            </a:r>
            <a:r>
              <a:rPr lang="fr-FR" sz="2400" dirty="0"/>
              <a:t> US Court for </a:t>
            </a:r>
            <a:r>
              <a:rPr lang="fr-FR" sz="2400" dirty="0" err="1"/>
              <a:t>appointment</a:t>
            </a:r>
            <a:r>
              <a:rPr lang="fr-FR" sz="2400" dirty="0"/>
              <a:t> of Monitor: </a:t>
            </a:r>
            <a:r>
              <a:rPr lang="fr-FR" sz="2400" dirty="0" err="1"/>
              <a:t>two</a:t>
            </a:r>
            <a:r>
              <a:rPr lang="fr-FR" sz="2400" dirty="0"/>
              <a:t> US courts have </a:t>
            </a:r>
            <a:r>
              <a:rPr lang="fr-FR" sz="2400" dirty="0" err="1"/>
              <a:t>appointed</a:t>
            </a:r>
            <a:r>
              <a:rPr lang="fr-FR" sz="2400" dirty="0"/>
              <a:t> </a:t>
            </a:r>
            <a:r>
              <a:rPr lang="fr-FR" sz="2400" dirty="0" err="1"/>
              <a:t>Privacy</a:t>
            </a:r>
            <a:r>
              <a:rPr lang="fr-FR" sz="2400" dirty="0"/>
              <a:t> Monitors in 2018 </a:t>
            </a:r>
            <a:r>
              <a:rPr lang="fr-FR" sz="2400" dirty="0" err="1"/>
              <a:t>with</a:t>
            </a:r>
            <a:r>
              <a:rPr lang="fr-FR" sz="2400" dirty="0"/>
              <a:t> a mission to </a:t>
            </a:r>
            <a:r>
              <a:rPr lang="fr-FR" sz="2400" dirty="0" err="1"/>
              <a:t>verify</a:t>
            </a:r>
            <a:r>
              <a:rPr lang="fr-FR" sz="2400" dirty="0"/>
              <a:t> </a:t>
            </a:r>
            <a:r>
              <a:rPr lang="fr-FR" sz="2400" dirty="0" err="1"/>
              <a:t>compliance</a:t>
            </a:r>
            <a:r>
              <a:rPr lang="fr-FR" sz="2400" dirty="0"/>
              <a:t> </a:t>
            </a:r>
            <a:r>
              <a:rPr lang="fr-FR" sz="2400" dirty="0" err="1"/>
              <a:t>with</a:t>
            </a:r>
            <a:r>
              <a:rPr lang="fr-FR" sz="2400" dirty="0"/>
              <a:t> the 1995 Directive and French Law of 1978 (</a:t>
            </a:r>
            <a:r>
              <a:rPr lang="fr-FR" sz="2400" dirty="0" err="1"/>
              <a:t>pre</a:t>
            </a:r>
            <a:r>
              <a:rPr lang="fr-FR" sz="2400" dirty="0"/>
              <a:t>-GDPR).</a:t>
            </a:r>
          </a:p>
          <a:p>
            <a:pPr>
              <a:buFont typeface="Arial" pitchFamily="34" charset="0"/>
              <a:buChar char="•"/>
            </a:pPr>
            <a:endParaRPr lang="fr-FR" sz="2400" dirty="0"/>
          </a:p>
          <a:p>
            <a:pPr>
              <a:buFont typeface="Arial" pitchFamily="34" charset="0"/>
              <a:buChar char="•"/>
            </a:pPr>
            <a:r>
              <a:rPr lang="fr-FR" sz="2400" dirty="0"/>
              <a:t> </a:t>
            </a:r>
            <a:r>
              <a:rPr lang="fr-FR" sz="2400" dirty="0" err="1"/>
              <a:t>Duties</a:t>
            </a:r>
            <a:r>
              <a:rPr lang="fr-FR" sz="2400" dirty="0"/>
              <a:t> of Monitor: to </a:t>
            </a:r>
            <a:r>
              <a:rPr lang="fr-FR" sz="2400" dirty="0" err="1"/>
              <a:t>independently</a:t>
            </a:r>
            <a:r>
              <a:rPr lang="fr-FR" sz="2400" dirty="0"/>
              <a:t> </a:t>
            </a:r>
            <a:r>
              <a:rPr lang="fr-FR" sz="2400" dirty="0" err="1"/>
              <a:t>verify</a:t>
            </a:r>
            <a:r>
              <a:rPr lang="fr-FR" sz="2400" dirty="0"/>
              <a:t> </a:t>
            </a:r>
            <a:r>
              <a:rPr lang="fr-FR" sz="2400" dirty="0" err="1"/>
              <a:t>compliance</a:t>
            </a:r>
            <a:r>
              <a:rPr lang="fr-FR" sz="2400" dirty="0"/>
              <a:t> of production </a:t>
            </a:r>
            <a:r>
              <a:rPr lang="fr-FR" sz="2400" dirty="0" err="1"/>
              <a:t>with</a:t>
            </a:r>
            <a:r>
              <a:rPr lang="fr-FR" sz="2400" dirty="0"/>
              <a:t> GDPR, in </a:t>
            </a:r>
            <a:r>
              <a:rPr lang="fr-FR" sz="2400" dirty="0" err="1"/>
              <a:t>particular</a:t>
            </a:r>
            <a:r>
              <a:rPr lang="fr-FR" sz="2400" dirty="0"/>
              <a:t> relevance and </a:t>
            </a:r>
            <a:r>
              <a:rPr lang="fr-FR" sz="2400" dirty="0" err="1"/>
              <a:t>proportionality</a:t>
            </a:r>
            <a:r>
              <a:rPr lang="fr-FR" sz="2400" dirty="0"/>
              <a:t>.</a:t>
            </a:r>
          </a:p>
          <a:p>
            <a:pPr>
              <a:buFont typeface="Arial" pitchFamily="34" charset="0"/>
              <a:buChar char="•"/>
            </a:pPr>
            <a:endParaRPr lang="fr-FR" sz="2400" dirty="0"/>
          </a:p>
        </p:txBody>
      </p:sp>
    </p:spTree>
    <p:extLst>
      <p:ext uri="{BB962C8B-B14F-4D97-AF65-F5344CB8AC3E}">
        <p14:creationId xmlns:p14="http://schemas.microsoft.com/office/powerpoint/2010/main" val="344819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15</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57250" y="310356"/>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a:t>Conclusions</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2" name="ZoneTexte 11"/>
          <p:cNvSpPr txBox="1"/>
          <p:nvPr/>
        </p:nvSpPr>
        <p:spPr>
          <a:xfrm>
            <a:off x="590550" y="2609850"/>
            <a:ext cx="11163299" cy="923330"/>
          </a:xfrm>
          <a:prstGeom prst="rect">
            <a:avLst/>
          </a:prstGeom>
          <a:noFill/>
        </p:spPr>
        <p:txBody>
          <a:bodyPr wrap="square" rtlCol="0">
            <a:spAutoFit/>
          </a:bodyPr>
          <a:lstStyle/>
          <a:p>
            <a:pPr algn="ctr"/>
            <a:r>
              <a:rPr lang="fr-FR" sz="5400" dirty="0" err="1"/>
              <a:t>Quis</a:t>
            </a:r>
            <a:r>
              <a:rPr lang="fr-FR" sz="5400" dirty="0"/>
              <a:t> </a:t>
            </a:r>
            <a:r>
              <a:rPr lang="fr-FR" sz="5400" dirty="0" err="1"/>
              <a:t>custodiet</a:t>
            </a:r>
            <a:r>
              <a:rPr lang="fr-FR" sz="5400" dirty="0"/>
              <a:t> </a:t>
            </a:r>
            <a:r>
              <a:rPr lang="fr-FR" sz="5400" dirty="0" err="1"/>
              <a:t>ipsos</a:t>
            </a:r>
            <a:r>
              <a:rPr lang="fr-FR" sz="5400" dirty="0"/>
              <a:t> custodes?</a:t>
            </a:r>
          </a:p>
        </p:txBody>
      </p:sp>
    </p:spTree>
    <p:extLst>
      <p:ext uri="{BB962C8B-B14F-4D97-AF65-F5344CB8AC3E}">
        <p14:creationId xmlns:p14="http://schemas.microsoft.com/office/powerpoint/2010/main" val="344819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76300" y="3476625"/>
            <a:ext cx="10515600" cy="1685926"/>
          </a:xfrm>
          <a:prstGeom prst="rect">
            <a:avLst/>
          </a:prstGeom>
        </p:spPr>
        <p:txBody>
          <a:bodyPr/>
          <a:lstStyle/>
          <a:p>
            <a:pPr algn="ctr">
              <a:buNone/>
            </a:pPr>
            <a:r>
              <a:rPr lang="fr-FR" dirty="0"/>
              <a:t>1. The </a:t>
            </a:r>
            <a:r>
              <a:rPr lang="fr-FR" dirty="0" err="1"/>
              <a:t>Privacy</a:t>
            </a:r>
            <a:r>
              <a:rPr lang="fr-FR" dirty="0"/>
              <a:t> </a:t>
            </a:r>
            <a:r>
              <a:rPr lang="fr-FR" dirty="0" err="1"/>
              <a:t>Shield</a:t>
            </a:r>
            <a:r>
              <a:rPr lang="fr-FR" dirty="0"/>
              <a:t> arbitration </a:t>
            </a:r>
            <a:r>
              <a:rPr lang="fr-FR" dirty="0" err="1"/>
              <a:t>mechanism</a:t>
            </a:r>
            <a:endParaRPr lang="fr-FR" dirty="0"/>
          </a:p>
          <a:p>
            <a:pPr algn="ctr">
              <a:buNone/>
            </a:pPr>
            <a:endParaRPr lang="fr-FR" dirty="0"/>
          </a:p>
          <a:p>
            <a:pPr algn="ctr">
              <a:buNone/>
            </a:pPr>
            <a:r>
              <a:rPr lang="fr-FR" dirty="0"/>
              <a:t>2. </a:t>
            </a:r>
            <a:r>
              <a:rPr lang="fr-FR" dirty="0" err="1"/>
              <a:t>Privacy</a:t>
            </a:r>
            <a:r>
              <a:rPr lang="fr-FR" dirty="0"/>
              <a:t> monitors in international </a:t>
            </a:r>
            <a:r>
              <a:rPr lang="fr-FR" dirty="0" err="1"/>
              <a:t>discovery</a:t>
            </a:r>
            <a:endParaRPr lang="fr-FR" dirty="0"/>
          </a:p>
          <a:p>
            <a:endParaRPr lang="fr-FR" sz="20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09625" y="1548606"/>
            <a:ext cx="10515600" cy="803275"/>
          </a:xfrm>
        </p:spPr>
        <p:txBody>
          <a:bodyPr>
            <a:noAutofit/>
          </a:bodyPr>
          <a:lstStyle/>
          <a:p>
            <a:pPr algn="ctr"/>
            <a:r>
              <a:rPr lang="fr-FR" sz="2800" dirty="0" err="1">
                <a:solidFill>
                  <a:schemeClr val="tx1"/>
                </a:solidFill>
                <a:latin typeface="+mn-lt"/>
                <a:ea typeface="+mn-ea"/>
                <a:cs typeface="+mn-cs"/>
              </a:rPr>
              <a:t>Third</a:t>
            </a:r>
            <a:r>
              <a:rPr lang="fr-FR" sz="2800" dirty="0">
                <a:solidFill>
                  <a:schemeClr val="tx1"/>
                </a:solidFill>
                <a:latin typeface="+mn-lt"/>
                <a:ea typeface="+mn-ea"/>
                <a:cs typeface="+mn-cs"/>
              </a:rPr>
              <a:t> party </a:t>
            </a:r>
            <a:r>
              <a:rPr lang="fr-FR" sz="2800" dirty="0" err="1">
                <a:solidFill>
                  <a:schemeClr val="tx1"/>
                </a:solidFill>
                <a:latin typeface="+mn-lt"/>
                <a:ea typeface="+mn-ea"/>
                <a:cs typeface="+mn-cs"/>
              </a:rPr>
              <a:t>guarantors</a:t>
            </a:r>
            <a:r>
              <a:rPr lang="fr-FR" sz="2800" dirty="0">
                <a:solidFill>
                  <a:schemeClr val="tx1"/>
                </a:solidFill>
                <a:latin typeface="+mn-lt"/>
                <a:ea typeface="+mn-ea"/>
                <a:cs typeface="+mn-cs"/>
              </a:rPr>
              <a:t> of </a:t>
            </a:r>
            <a:r>
              <a:rPr lang="fr-FR" sz="2800" dirty="0" err="1">
                <a:solidFill>
                  <a:schemeClr val="tx1"/>
                </a:solidFill>
                <a:latin typeface="+mn-lt"/>
                <a:ea typeface="+mn-ea"/>
                <a:cs typeface="+mn-cs"/>
              </a:rPr>
              <a:t>Privacy</a:t>
            </a:r>
            <a:r>
              <a:rPr lang="fr-FR" sz="2800" dirty="0">
                <a:solidFill>
                  <a:schemeClr val="tx1"/>
                </a:solidFill>
                <a:latin typeface="+mn-lt"/>
                <a:ea typeface="+mn-ea"/>
                <a:cs typeface="+mn-cs"/>
              </a:rPr>
              <a:t> </a:t>
            </a:r>
            <a:r>
              <a:rPr lang="fr-FR" sz="2800" dirty="0" err="1">
                <a:solidFill>
                  <a:schemeClr val="tx1"/>
                </a:solidFill>
                <a:latin typeface="+mn-lt"/>
                <a:ea typeface="+mn-ea"/>
                <a:cs typeface="+mn-cs"/>
              </a:rPr>
              <a:t>compliance</a:t>
            </a:r>
            <a:br>
              <a:rPr lang="fr-FR" sz="2800" dirty="0">
                <a:solidFill>
                  <a:schemeClr val="tx1"/>
                </a:solidFill>
                <a:latin typeface="+mn-lt"/>
                <a:ea typeface="+mn-ea"/>
                <a:cs typeface="+mn-cs"/>
              </a:rPr>
            </a:br>
            <a:r>
              <a:rPr lang="fr-FR" sz="2800" dirty="0">
                <a:solidFill>
                  <a:schemeClr val="tx1"/>
                </a:solidFill>
                <a:latin typeface="+mn-lt"/>
                <a:ea typeface="+mn-ea"/>
                <a:cs typeface="+mn-cs"/>
              </a:rPr>
              <a:t> </a:t>
            </a:r>
            <a:r>
              <a:rPr lang="fr-FR" sz="2800" dirty="0" err="1">
                <a:solidFill>
                  <a:schemeClr val="tx1"/>
                </a:solidFill>
                <a:latin typeface="+mn-lt"/>
                <a:ea typeface="+mn-ea"/>
                <a:cs typeface="+mn-cs"/>
              </a:rPr>
              <a:t>Quis</a:t>
            </a:r>
            <a:r>
              <a:rPr lang="fr-FR" sz="2800" dirty="0">
                <a:solidFill>
                  <a:schemeClr val="tx1"/>
                </a:solidFill>
                <a:latin typeface="+mn-lt"/>
                <a:ea typeface="+mn-ea"/>
                <a:cs typeface="+mn-cs"/>
              </a:rPr>
              <a:t> </a:t>
            </a:r>
            <a:r>
              <a:rPr lang="fr-FR" sz="2800" dirty="0" err="1">
                <a:solidFill>
                  <a:schemeClr val="tx1"/>
                </a:solidFill>
                <a:latin typeface="+mn-lt"/>
                <a:ea typeface="+mn-ea"/>
                <a:cs typeface="+mn-cs"/>
              </a:rPr>
              <a:t>custodiet</a:t>
            </a:r>
            <a:r>
              <a:rPr lang="fr-FR" sz="2800" dirty="0">
                <a:solidFill>
                  <a:schemeClr val="tx1"/>
                </a:solidFill>
                <a:latin typeface="+mn-lt"/>
                <a:ea typeface="+mn-ea"/>
                <a:cs typeface="+mn-cs"/>
              </a:rPr>
              <a:t> </a:t>
            </a:r>
            <a:r>
              <a:rPr lang="fr-FR" sz="2800" dirty="0" err="1">
                <a:solidFill>
                  <a:schemeClr val="tx1"/>
                </a:solidFill>
                <a:latin typeface="+mn-lt"/>
                <a:ea typeface="+mn-ea"/>
                <a:cs typeface="+mn-cs"/>
              </a:rPr>
              <a:t>ipsos</a:t>
            </a:r>
            <a:r>
              <a:rPr lang="fr-FR" sz="2800" dirty="0">
                <a:solidFill>
                  <a:schemeClr val="tx1"/>
                </a:solidFill>
                <a:latin typeface="+mn-lt"/>
                <a:ea typeface="+mn-ea"/>
                <a:cs typeface="+mn-cs"/>
              </a:rPr>
              <a:t> custodes? </a:t>
            </a:r>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Tree>
    <p:extLst>
      <p:ext uri="{BB962C8B-B14F-4D97-AF65-F5344CB8AC3E}">
        <p14:creationId xmlns:p14="http://schemas.microsoft.com/office/powerpoint/2010/main" val="34481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3</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0" name="Text Box 6"/>
          <p:cNvSpPr txBox="1">
            <a:spLocks noChangeArrowheads="1"/>
          </p:cNvSpPr>
          <p:nvPr/>
        </p:nvSpPr>
        <p:spPr bwMode="auto">
          <a:xfrm>
            <a:off x="739775" y="2581275"/>
            <a:ext cx="10585450" cy="3139321"/>
          </a:xfrm>
          <a:prstGeom prst="rect">
            <a:avLst/>
          </a:prstGeom>
          <a:noFill/>
          <a:ln w="9525">
            <a:noFill/>
            <a:miter lim="800000"/>
            <a:headEnd/>
            <a:tailEnd/>
          </a:ln>
          <a:effectLst/>
        </p:spPr>
        <p:txBody>
          <a:bodyPr wrap="square">
            <a:spAutoFit/>
          </a:bodyPr>
          <a:lstStyle/>
          <a:p>
            <a:pPr algn="l">
              <a:spcBef>
                <a:spcPct val="50000"/>
              </a:spcBef>
              <a:buFontTx/>
              <a:buChar char="•"/>
            </a:pPr>
            <a:r>
              <a:rPr lang="fr-FR" sz="2200" dirty="0"/>
              <a:t> </a:t>
            </a:r>
            <a:r>
              <a:rPr lang="fr-FR" sz="2200" dirty="0" err="1"/>
              <a:t>Adequacy</a:t>
            </a:r>
            <a:r>
              <a:rPr lang="fr-FR" sz="2200" dirty="0"/>
              <a:t> of US protection of </a:t>
            </a:r>
            <a:r>
              <a:rPr lang="fr-FR" sz="2200" dirty="0" err="1"/>
              <a:t>personal</a:t>
            </a:r>
            <a:r>
              <a:rPr lang="fr-FR" sz="2200" dirty="0"/>
              <a:t> data of EU data </a:t>
            </a:r>
            <a:r>
              <a:rPr lang="fr-FR" sz="2200" dirty="0" err="1"/>
              <a:t>subjects</a:t>
            </a:r>
            <a:r>
              <a:rPr lang="fr-FR" sz="2200" dirty="0"/>
              <a:t> (</a:t>
            </a:r>
            <a:r>
              <a:rPr lang="fr-FR" sz="2200" dirty="0" err="1"/>
              <a:t>necessary</a:t>
            </a:r>
            <a:r>
              <a:rPr lang="fr-FR" sz="2200" dirty="0"/>
              <a:t> for </a:t>
            </a:r>
            <a:r>
              <a:rPr lang="fr-FR" sz="2200" dirty="0" err="1"/>
              <a:t>easy</a:t>
            </a:r>
            <a:r>
              <a:rPr lang="fr-FR" sz="2200" dirty="0"/>
              <a:t> </a:t>
            </a:r>
            <a:r>
              <a:rPr lang="fr-FR" sz="2200" dirty="0" err="1"/>
              <a:t>transfer</a:t>
            </a:r>
            <a:r>
              <a:rPr lang="fr-FR" sz="2200" dirty="0"/>
              <a:t> of data </a:t>
            </a:r>
            <a:r>
              <a:rPr lang="fr-FR" sz="2200" dirty="0" err="1"/>
              <a:t>from</a:t>
            </a:r>
            <a:r>
              <a:rPr lang="fr-FR" sz="2200" dirty="0"/>
              <a:t> EU to USA)</a:t>
            </a:r>
          </a:p>
          <a:p>
            <a:pPr algn="l">
              <a:spcBef>
                <a:spcPct val="50000"/>
              </a:spcBef>
              <a:buFontTx/>
              <a:buChar char="•"/>
            </a:pPr>
            <a:r>
              <a:rPr lang="fr-FR" sz="2200" dirty="0"/>
              <a:t> </a:t>
            </a:r>
            <a:r>
              <a:rPr lang="fr-FR" sz="2200" dirty="0" err="1"/>
              <a:t>Safe</a:t>
            </a:r>
            <a:r>
              <a:rPr lang="fr-FR" sz="2200" dirty="0"/>
              <a:t> </a:t>
            </a:r>
            <a:r>
              <a:rPr lang="fr-FR" sz="2200" dirty="0" err="1"/>
              <a:t>Harbor</a:t>
            </a:r>
            <a:r>
              <a:rPr lang="fr-FR" sz="2200" dirty="0"/>
              <a:t> </a:t>
            </a:r>
            <a:r>
              <a:rPr lang="fr-FR" sz="2200" dirty="0" err="1"/>
              <a:t>from</a:t>
            </a:r>
            <a:r>
              <a:rPr lang="fr-FR" sz="2200" dirty="0"/>
              <a:t> July 26, 2000, </a:t>
            </a:r>
            <a:r>
              <a:rPr lang="fr-FR" sz="2200" dirty="0" err="1"/>
              <a:t>until</a:t>
            </a:r>
            <a:r>
              <a:rPr lang="fr-FR" sz="2200" dirty="0"/>
              <a:t> </a:t>
            </a:r>
            <a:r>
              <a:rPr lang="fr-FR" sz="2200" dirty="0" err="1"/>
              <a:t>October</a:t>
            </a:r>
            <a:r>
              <a:rPr lang="fr-FR" sz="2200" dirty="0"/>
              <a:t> 6, 2015 (</a:t>
            </a:r>
            <a:r>
              <a:rPr lang="fr-FR" sz="2200" dirty="0" err="1"/>
              <a:t>Schrems</a:t>
            </a:r>
            <a:r>
              <a:rPr lang="fr-FR" sz="2200" dirty="0"/>
              <a:t>: invalidation of 2000 </a:t>
            </a:r>
            <a:r>
              <a:rPr lang="fr-FR" sz="2200" dirty="0" err="1"/>
              <a:t>adequacy</a:t>
            </a:r>
            <a:r>
              <a:rPr lang="fr-FR" sz="2200" dirty="0"/>
              <a:t> </a:t>
            </a:r>
            <a:r>
              <a:rPr lang="fr-FR" sz="2200" dirty="0" err="1"/>
              <a:t>ruling</a:t>
            </a:r>
            <a:r>
              <a:rPr lang="fr-FR" sz="2200" dirty="0"/>
              <a:t>)</a:t>
            </a:r>
          </a:p>
          <a:p>
            <a:pPr algn="l">
              <a:spcBef>
                <a:spcPct val="50000"/>
              </a:spcBef>
              <a:buFontTx/>
              <a:buChar char="•"/>
            </a:pPr>
            <a:r>
              <a:rPr lang="fr-FR" sz="2200" dirty="0"/>
              <a:t> </a:t>
            </a:r>
            <a:r>
              <a:rPr lang="fr-FR" sz="2200" dirty="0" err="1"/>
              <a:t>Privacy</a:t>
            </a:r>
            <a:r>
              <a:rPr lang="fr-FR" sz="2200" dirty="0"/>
              <a:t> </a:t>
            </a:r>
            <a:r>
              <a:rPr lang="fr-FR" sz="2200" dirty="0" err="1"/>
              <a:t>Shield</a:t>
            </a:r>
            <a:r>
              <a:rPr lang="fr-FR" sz="2200" dirty="0"/>
              <a:t> </a:t>
            </a:r>
            <a:r>
              <a:rPr lang="fr-FR" sz="2200" dirty="0" err="1"/>
              <a:t>from</a:t>
            </a:r>
            <a:r>
              <a:rPr lang="fr-FR" sz="2200" dirty="0"/>
              <a:t> July 12, 2016; </a:t>
            </a:r>
            <a:r>
              <a:rPr lang="fr-FR" sz="2200" dirty="0" err="1"/>
              <a:t>ruled</a:t>
            </a:r>
            <a:r>
              <a:rPr lang="fr-FR" sz="2200" dirty="0"/>
              <a:t> ADEQUATE</a:t>
            </a:r>
          </a:p>
          <a:p>
            <a:pPr algn="l">
              <a:spcBef>
                <a:spcPct val="50000"/>
              </a:spcBef>
              <a:buFontTx/>
              <a:buChar char="•"/>
            </a:pPr>
            <a:r>
              <a:rPr lang="fr-FR" sz="2200" dirty="0"/>
              <a:t> </a:t>
            </a:r>
            <a:r>
              <a:rPr lang="fr-FR" sz="2200" dirty="0" err="1"/>
              <a:t>Shield</a:t>
            </a:r>
            <a:r>
              <a:rPr lang="fr-FR" sz="2200" dirty="0"/>
              <a:t> </a:t>
            </a:r>
            <a:r>
              <a:rPr lang="fr-FR" sz="2200" dirty="0" err="1"/>
              <a:t>mechanism</a:t>
            </a:r>
            <a:r>
              <a:rPr lang="fr-FR" sz="2200" dirty="0"/>
              <a:t> </a:t>
            </a:r>
            <a:r>
              <a:rPr lang="fr-FR" sz="2200" dirty="0" err="1"/>
              <a:t>applies</a:t>
            </a:r>
            <a:r>
              <a:rPr lang="fr-FR" sz="2200" dirty="0"/>
              <a:t> </a:t>
            </a:r>
            <a:r>
              <a:rPr lang="fr-FR" sz="2200" dirty="0" err="1"/>
              <a:t>under</a:t>
            </a:r>
            <a:r>
              <a:rPr lang="fr-FR" sz="2200" dirty="0"/>
              <a:t> 1995 Directive and GDPR</a:t>
            </a:r>
          </a:p>
          <a:p>
            <a:pPr algn="l">
              <a:spcBef>
                <a:spcPct val="50000"/>
              </a:spcBef>
              <a:buFontTx/>
              <a:buChar char="•"/>
            </a:pPr>
            <a:r>
              <a:rPr lang="fr-FR" sz="2200" dirty="0"/>
              <a:t> </a:t>
            </a:r>
            <a:r>
              <a:rPr lang="fr-FR" sz="2200" dirty="0" err="1"/>
              <a:t>Ruled</a:t>
            </a:r>
            <a:r>
              <a:rPr lang="fr-FR" sz="2200" dirty="0"/>
              <a:t> ADEQUATE by EU </a:t>
            </a:r>
            <a:r>
              <a:rPr lang="fr-FR" sz="2200" dirty="0" err="1"/>
              <a:t>at</a:t>
            </a:r>
            <a:r>
              <a:rPr lang="fr-FR" sz="2200" dirty="0"/>
              <a:t> first </a:t>
            </a:r>
            <a:r>
              <a:rPr lang="fr-FR" sz="2200" dirty="0" err="1"/>
              <a:t>annual</a:t>
            </a:r>
            <a:r>
              <a:rPr lang="fr-FR" sz="2200" dirty="0"/>
              <a:t> </a:t>
            </a:r>
            <a:r>
              <a:rPr lang="fr-FR" sz="2200" dirty="0" err="1"/>
              <a:t>review</a:t>
            </a:r>
            <a:r>
              <a:rPr lang="fr-FR" sz="2200" dirty="0"/>
              <a:t> (</a:t>
            </a:r>
            <a:r>
              <a:rPr lang="fr-FR" sz="2200" dirty="0" err="1"/>
              <a:t>October</a:t>
            </a:r>
            <a:r>
              <a:rPr lang="fr-FR" sz="2200" dirty="0"/>
              <a:t> 18, 2017)</a:t>
            </a:r>
          </a:p>
        </p:txBody>
      </p:sp>
      <p:sp>
        <p:nvSpPr>
          <p:cNvPr id="11" name="ZoneTexte 10"/>
          <p:cNvSpPr txBox="1"/>
          <p:nvPr/>
        </p:nvSpPr>
        <p:spPr>
          <a:xfrm>
            <a:off x="2505075" y="1571625"/>
            <a:ext cx="6648450" cy="461665"/>
          </a:xfrm>
          <a:prstGeom prst="rect">
            <a:avLst/>
          </a:prstGeom>
          <a:noFill/>
        </p:spPr>
        <p:txBody>
          <a:bodyPr wrap="square" rtlCol="0">
            <a:spAutoFit/>
          </a:bodyPr>
          <a:lstStyle/>
          <a:p>
            <a:pPr algn="ctr"/>
            <a:r>
              <a:rPr lang="fr-FR" sz="2400" b="1" dirty="0" err="1"/>
              <a:t>Privacy</a:t>
            </a:r>
            <a:r>
              <a:rPr lang="fr-FR" sz="2400" b="1" dirty="0"/>
              <a:t> </a:t>
            </a:r>
            <a:r>
              <a:rPr lang="fr-FR" sz="2400" b="1" dirty="0" err="1"/>
              <a:t>Shield</a:t>
            </a:r>
            <a:endParaRPr lang="fr-FR" sz="2400" b="1" dirty="0"/>
          </a:p>
        </p:txBody>
      </p:sp>
    </p:spTree>
    <p:extLst>
      <p:ext uri="{BB962C8B-B14F-4D97-AF65-F5344CB8AC3E}">
        <p14:creationId xmlns:p14="http://schemas.microsoft.com/office/powerpoint/2010/main" val="3448196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4</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1" name="Rectangle 10"/>
          <p:cNvSpPr/>
          <p:nvPr/>
        </p:nvSpPr>
        <p:spPr>
          <a:xfrm>
            <a:off x="628650" y="1605424"/>
            <a:ext cx="10648950" cy="4324261"/>
          </a:xfrm>
          <a:prstGeom prst="rect">
            <a:avLst/>
          </a:prstGeom>
        </p:spPr>
        <p:txBody>
          <a:bodyPr wrap="square">
            <a:spAutoFit/>
          </a:bodyPr>
          <a:lstStyle/>
          <a:p>
            <a:pPr algn="ctr">
              <a:spcBef>
                <a:spcPct val="50000"/>
              </a:spcBef>
            </a:pPr>
            <a:r>
              <a:rPr lang="fr-FR" sz="2200" b="1" dirty="0" err="1"/>
              <a:t>Privacy</a:t>
            </a:r>
            <a:r>
              <a:rPr lang="fr-FR" sz="2200" b="1" dirty="0"/>
              <a:t> </a:t>
            </a:r>
            <a:r>
              <a:rPr lang="fr-FR" sz="2200" b="1" dirty="0" err="1"/>
              <a:t>Principles</a:t>
            </a:r>
            <a:endParaRPr lang="fr-FR" sz="2200" b="1" dirty="0"/>
          </a:p>
          <a:p>
            <a:pPr>
              <a:spcBef>
                <a:spcPct val="50000"/>
              </a:spcBef>
            </a:pPr>
            <a:r>
              <a:rPr lang="fr-FR" sz="2200" dirty="0"/>
              <a:t>Self-certification by US </a:t>
            </a:r>
            <a:r>
              <a:rPr lang="fr-FR" sz="2200" dirty="0" err="1"/>
              <a:t>companies</a:t>
            </a:r>
            <a:r>
              <a:rPr lang="fr-FR" sz="2200" dirty="0"/>
              <a:t> to Department of Commerce of </a:t>
            </a:r>
            <a:r>
              <a:rPr lang="fr-FR" sz="2200" dirty="0" err="1"/>
              <a:t>compliance</a:t>
            </a:r>
            <a:r>
              <a:rPr lang="fr-FR" sz="2200" dirty="0"/>
              <a:t> </a:t>
            </a:r>
            <a:r>
              <a:rPr lang="fr-FR" sz="2200" dirty="0" err="1"/>
              <a:t>with</a:t>
            </a:r>
            <a:r>
              <a:rPr lang="fr-FR" sz="2200" dirty="0"/>
              <a:t> the GDPR </a:t>
            </a:r>
            <a:r>
              <a:rPr lang="fr-FR" sz="2200" dirty="0" err="1"/>
              <a:t>Principles</a:t>
            </a:r>
            <a:r>
              <a:rPr lang="fr-FR" sz="2200" dirty="0"/>
              <a:t>:</a:t>
            </a:r>
          </a:p>
          <a:p>
            <a:pPr lvl="1">
              <a:spcBef>
                <a:spcPct val="50000"/>
              </a:spcBef>
              <a:buFontTx/>
              <a:buChar char="•"/>
            </a:pPr>
            <a:r>
              <a:rPr lang="fr-FR" sz="2200" dirty="0"/>
              <a:t> Notice</a:t>
            </a:r>
          </a:p>
          <a:p>
            <a:pPr lvl="1">
              <a:spcBef>
                <a:spcPct val="50000"/>
              </a:spcBef>
              <a:buFontTx/>
              <a:buChar char="•"/>
            </a:pPr>
            <a:r>
              <a:rPr lang="fr-FR" sz="2200" dirty="0"/>
              <a:t> Data </a:t>
            </a:r>
            <a:r>
              <a:rPr lang="fr-FR" sz="2200" dirty="0" err="1"/>
              <a:t>integrity</a:t>
            </a:r>
            <a:r>
              <a:rPr lang="fr-FR" sz="2200" dirty="0"/>
              <a:t> and </a:t>
            </a:r>
            <a:r>
              <a:rPr lang="fr-FR" sz="2200" dirty="0" err="1"/>
              <a:t>purpose</a:t>
            </a:r>
            <a:r>
              <a:rPr lang="fr-FR" sz="2200" dirty="0"/>
              <a:t> limitation</a:t>
            </a:r>
          </a:p>
          <a:p>
            <a:pPr lvl="1">
              <a:spcBef>
                <a:spcPct val="50000"/>
              </a:spcBef>
              <a:buFontTx/>
              <a:buChar char="•"/>
            </a:pPr>
            <a:r>
              <a:rPr lang="fr-FR" sz="2200" dirty="0"/>
              <a:t> Security </a:t>
            </a:r>
          </a:p>
          <a:p>
            <a:pPr lvl="1">
              <a:spcBef>
                <a:spcPct val="50000"/>
              </a:spcBef>
              <a:buFontTx/>
              <a:buChar char="•"/>
            </a:pPr>
            <a:r>
              <a:rPr lang="fr-FR" sz="2200" dirty="0"/>
              <a:t> Access</a:t>
            </a:r>
          </a:p>
          <a:p>
            <a:pPr lvl="1">
              <a:spcBef>
                <a:spcPct val="50000"/>
              </a:spcBef>
              <a:buFontTx/>
              <a:buChar char="•"/>
            </a:pPr>
            <a:r>
              <a:rPr lang="fr-FR" sz="2200" b="1" dirty="0"/>
              <a:t> </a:t>
            </a:r>
            <a:r>
              <a:rPr lang="fr-FR" sz="2200" b="1" dirty="0" err="1"/>
              <a:t>Recourse</a:t>
            </a:r>
            <a:r>
              <a:rPr lang="fr-FR" sz="2200" b="1" dirty="0"/>
              <a:t>, </a:t>
            </a:r>
            <a:r>
              <a:rPr lang="fr-FR" sz="2200" b="1" dirty="0" err="1"/>
              <a:t>Enforcement</a:t>
            </a:r>
            <a:r>
              <a:rPr lang="fr-FR" sz="2200" b="1" dirty="0"/>
              <a:t> and </a:t>
            </a:r>
            <a:r>
              <a:rPr lang="fr-FR" sz="2200" b="1" dirty="0" err="1"/>
              <a:t>Liability</a:t>
            </a:r>
            <a:endParaRPr lang="fr-FR" sz="2200" b="1" dirty="0"/>
          </a:p>
          <a:p>
            <a:pPr lvl="1">
              <a:spcBef>
                <a:spcPct val="50000"/>
              </a:spcBef>
              <a:buFontTx/>
              <a:buChar char="•"/>
            </a:pPr>
            <a:r>
              <a:rPr lang="fr-FR" sz="2200" dirty="0"/>
              <a:t> </a:t>
            </a:r>
            <a:r>
              <a:rPr lang="fr-FR" sz="2200" dirty="0" err="1"/>
              <a:t>Accountability</a:t>
            </a:r>
            <a:r>
              <a:rPr lang="fr-FR" sz="2200" dirty="0"/>
              <a:t> for </a:t>
            </a:r>
            <a:r>
              <a:rPr lang="fr-FR" sz="2200" dirty="0" err="1"/>
              <a:t>onward</a:t>
            </a:r>
            <a:r>
              <a:rPr lang="fr-FR" sz="2200" dirty="0"/>
              <a:t> </a:t>
            </a:r>
            <a:r>
              <a:rPr lang="fr-FR" sz="2200" dirty="0" err="1"/>
              <a:t>transfer</a:t>
            </a:r>
            <a:endParaRPr lang="fr-FR" sz="2200" dirty="0"/>
          </a:p>
        </p:txBody>
      </p:sp>
    </p:spTree>
    <p:extLst>
      <p:ext uri="{BB962C8B-B14F-4D97-AF65-F5344CB8AC3E}">
        <p14:creationId xmlns:p14="http://schemas.microsoft.com/office/powerpoint/2010/main" val="344819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Paris 2018</a:t>
            </a:r>
            <a:endParaRPr lang="fr-FR" dirty="0"/>
          </a:p>
        </p:txBody>
      </p:sp>
      <p:sp>
        <p:nvSpPr>
          <p:cNvPr id="4" name="Espace réservé du pied de page 3"/>
          <p:cNvSpPr>
            <a:spLocks noGrp="1"/>
          </p:cNvSpPr>
          <p:nvPr>
            <p:ph type="ftr" sz="quarter" idx="11"/>
          </p:nvPr>
        </p:nvSpPr>
        <p:spPr/>
        <p:txBody>
          <a:bodyPr/>
          <a:lstStyle/>
          <a:p>
            <a:r>
              <a:rPr lang="fr-FR"/>
              <a:t>I The Next Tech Law Revolution I</a:t>
            </a:r>
            <a:endParaRPr lang="fr-FR" dirty="0"/>
          </a:p>
        </p:txBody>
      </p:sp>
      <p:sp>
        <p:nvSpPr>
          <p:cNvPr id="5" name="Espace réservé du numéro de diapositive 4"/>
          <p:cNvSpPr>
            <a:spLocks noGrp="1"/>
          </p:cNvSpPr>
          <p:nvPr>
            <p:ph type="sldNum" sz="quarter" idx="12"/>
          </p:nvPr>
        </p:nvSpPr>
        <p:spPr/>
        <p:txBody>
          <a:bodyPr/>
          <a:lstStyle/>
          <a:p>
            <a:fld id="{DE8468DB-4243-4B31-BCEA-CCDEAA782BAE}" type="slidenum">
              <a:rPr lang="fr-FR" smtClean="0"/>
              <a:pPr/>
              <a:t>5</a:t>
            </a:fld>
            <a:endParaRPr lang="fr-FR"/>
          </a:p>
        </p:txBody>
      </p:sp>
      <p:sp>
        <p:nvSpPr>
          <p:cNvPr id="6" name="Rectangle 5"/>
          <p:cNvSpPr/>
          <p:nvPr/>
        </p:nvSpPr>
        <p:spPr>
          <a:xfrm>
            <a:off x="1562099" y="1344767"/>
            <a:ext cx="8639175" cy="1015663"/>
          </a:xfrm>
          <a:prstGeom prst="rect">
            <a:avLst/>
          </a:prstGeom>
        </p:spPr>
        <p:txBody>
          <a:bodyPr wrap="square">
            <a:spAutoFit/>
          </a:bodyPr>
          <a:lstStyle/>
          <a:p>
            <a:pPr lvl="1" algn="ctr">
              <a:spcBef>
                <a:spcPct val="50000"/>
              </a:spcBef>
            </a:pPr>
            <a:r>
              <a:rPr lang="fr-FR" sz="2400" b="1" dirty="0" err="1">
                <a:cs typeface="Times New Roman" pitchFamily="18" charset="0"/>
              </a:rPr>
              <a:t>Recourse</a:t>
            </a:r>
            <a:r>
              <a:rPr lang="fr-FR" sz="2400" b="1" dirty="0">
                <a:cs typeface="Times New Roman" pitchFamily="18" charset="0"/>
              </a:rPr>
              <a:t>, </a:t>
            </a:r>
            <a:r>
              <a:rPr lang="fr-FR" sz="2400" b="1" dirty="0" err="1">
                <a:cs typeface="Times New Roman" pitchFamily="18" charset="0"/>
              </a:rPr>
              <a:t>Enforcement</a:t>
            </a:r>
            <a:r>
              <a:rPr lang="fr-FR" sz="2400" b="1" dirty="0">
                <a:cs typeface="Times New Roman" pitchFamily="18" charset="0"/>
              </a:rPr>
              <a:t> and </a:t>
            </a:r>
            <a:r>
              <a:rPr lang="fr-FR" sz="2400" b="1" dirty="0" err="1">
                <a:cs typeface="Times New Roman" pitchFamily="18" charset="0"/>
              </a:rPr>
              <a:t>Liability</a:t>
            </a:r>
            <a:r>
              <a:rPr lang="fr-FR" sz="2400" b="1" dirty="0">
                <a:cs typeface="Times New Roman" pitchFamily="18" charset="0"/>
              </a:rPr>
              <a:t>:</a:t>
            </a:r>
          </a:p>
          <a:p>
            <a:pPr lvl="1" algn="ctr">
              <a:spcBef>
                <a:spcPct val="50000"/>
              </a:spcBef>
            </a:pPr>
            <a:r>
              <a:rPr lang="fr-FR" sz="2400" b="1" dirty="0" err="1">
                <a:cs typeface="Times New Roman" pitchFamily="18" charset="0"/>
              </a:rPr>
              <a:t>What</a:t>
            </a:r>
            <a:r>
              <a:rPr lang="fr-FR" sz="2400" b="1" dirty="0">
                <a:cs typeface="Times New Roman" pitchFamily="18" charset="0"/>
              </a:rPr>
              <a:t> </a:t>
            </a:r>
            <a:r>
              <a:rPr lang="fr-FR" sz="2400" b="1" dirty="0" err="1">
                <a:cs typeface="Times New Roman" pitchFamily="18" charset="0"/>
              </a:rPr>
              <a:t>redress</a:t>
            </a:r>
            <a:r>
              <a:rPr lang="fr-FR" sz="2400" b="1" dirty="0">
                <a:cs typeface="Times New Roman" pitchFamily="18" charset="0"/>
              </a:rPr>
              <a:t> </a:t>
            </a:r>
            <a:r>
              <a:rPr lang="fr-FR" sz="2400" b="1" dirty="0" err="1">
                <a:cs typeface="Times New Roman" pitchFamily="18" charset="0"/>
              </a:rPr>
              <a:t>available</a:t>
            </a:r>
            <a:r>
              <a:rPr lang="fr-FR" sz="2400" b="1" dirty="0">
                <a:cs typeface="Times New Roman" pitchFamily="18" charset="0"/>
              </a:rPr>
              <a:t> for </a:t>
            </a:r>
            <a:r>
              <a:rPr lang="fr-FR" sz="2400" b="1" dirty="0" err="1">
                <a:cs typeface="Times New Roman" pitchFamily="18" charset="0"/>
              </a:rPr>
              <a:t>privacy</a:t>
            </a:r>
            <a:r>
              <a:rPr lang="fr-FR" sz="2400" b="1" dirty="0">
                <a:cs typeface="Times New Roman" pitchFamily="18" charset="0"/>
              </a:rPr>
              <a:t> violations </a:t>
            </a:r>
          </a:p>
        </p:txBody>
      </p:sp>
      <p:sp>
        <p:nvSpPr>
          <p:cNvPr id="7" name="Rectangle 6"/>
          <p:cNvSpPr/>
          <p:nvPr/>
        </p:nvSpPr>
        <p:spPr>
          <a:xfrm>
            <a:off x="619125" y="2409989"/>
            <a:ext cx="10868025" cy="3600986"/>
          </a:xfrm>
          <a:prstGeom prst="rect">
            <a:avLst/>
          </a:prstGeom>
        </p:spPr>
        <p:txBody>
          <a:bodyPr wrap="square">
            <a:spAutoFit/>
          </a:bodyPr>
          <a:lstStyle/>
          <a:p>
            <a:pPr marL="457200" indent="-457200">
              <a:spcBef>
                <a:spcPct val="50000"/>
              </a:spcBef>
              <a:buFontTx/>
              <a:buAutoNum type="arabicPeriod"/>
            </a:pPr>
            <a:r>
              <a:rPr lang="fr-FR" sz="2400" dirty="0"/>
              <a:t>Direct contacts </a:t>
            </a:r>
            <a:r>
              <a:rPr lang="fr-FR" sz="2400" dirty="0" err="1"/>
              <a:t>with</a:t>
            </a:r>
            <a:r>
              <a:rPr lang="fr-FR" sz="2400" dirty="0"/>
              <a:t> US self-</a:t>
            </a:r>
            <a:r>
              <a:rPr lang="fr-FR" sz="2400" dirty="0" err="1"/>
              <a:t>certified</a:t>
            </a:r>
            <a:r>
              <a:rPr lang="fr-FR" sz="2400" dirty="0"/>
              <a:t> </a:t>
            </a:r>
            <a:r>
              <a:rPr lang="fr-FR" sz="2400" dirty="0" err="1"/>
              <a:t>company</a:t>
            </a:r>
            <a:r>
              <a:rPr lang="fr-FR" sz="2400" dirty="0"/>
              <a:t> (45 </a:t>
            </a:r>
            <a:r>
              <a:rPr lang="fr-FR" sz="2400" dirty="0" err="1"/>
              <a:t>days</a:t>
            </a:r>
            <a:r>
              <a:rPr lang="fr-FR" sz="2400" dirty="0"/>
              <a:t>)</a:t>
            </a:r>
          </a:p>
          <a:p>
            <a:pPr marL="457200" indent="-457200">
              <a:spcBef>
                <a:spcPct val="50000"/>
              </a:spcBef>
              <a:buFontTx/>
              <a:buAutoNum type="arabicPeriod"/>
            </a:pPr>
            <a:r>
              <a:rPr lang="fr-FR" sz="2400" dirty="0"/>
              <a:t>Independent </a:t>
            </a:r>
            <a:r>
              <a:rPr lang="fr-FR" sz="2400" dirty="0" err="1"/>
              <a:t>recourse</a:t>
            </a:r>
            <a:r>
              <a:rPr lang="fr-FR" sz="2400" dirty="0"/>
              <a:t> </a:t>
            </a:r>
            <a:r>
              <a:rPr lang="fr-FR" sz="2400" dirty="0" err="1"/>
              <a:t>mechanism</a:t>
            </a:r>
            <a:r>
              <a:rPr lang="fr-FR" sz="2400" dirty="0"/>
              <a:t> (</a:t>
            </a:r>
            <a:r>
              <a:rPr lang="fr-FR" sz="2400" dirty="0" err="1"/>
              <a:t>privacy</a:t>
            </a:r>
            <a:r>
              <a:rPr lang="fr-FR" sz="2400" dirty="0"/>
              <a:t> ADR programs </a:t>
            </a:r>
            <a:r>
              <a:rPr lang="fr-FR" sz="2400" dirty="0" err="1"/>
              <a:t>designated</a:t>
            </a:r>
            <a:r>
              <a:rPr lang="fr-FR" sz="2400" dirty="0"/>
              <a:t> in US </a:t>
            </a:r>
            <a:r>
              <a:rPr lang="fr-FR" sz="2400" dirty="0" err="1"/>
              <a:t>company’s</a:t>
            </a:r>
            <a:r>
              <a:rPr lang="fr-FR" sz="2400" dirty="0"/>
              <a:t> </a:t>
            </a:r>
            <a:r>
              <a:rPr lang="fr-FR" sz="2400" dirty="0" err="1"/>
              <a:t>privacy</a:t>
            </a:r>
            <a:r>
              <a:rPr lang="fr-FR" sz="2400" dirty="0"/>
              <a:t> </a:t>
            </a:r>
            <a:r>
              <a:rPr lang="fr-FR" sz="2400" dirty="0" err="1"/>
              <a:t>policy</a:t>
            </a:r>
            <a:r>
              <a:rPr lang="fr-FR" sz="2400" dirty="0"/>
              <a:t>)</a:t>
            </a:r>
          </a:p>
          <a:p>
            <a:pPr marL="457200" indent="-457200">
              <a:spcBef>
                <a:spcPct val="50000"/>
              </a:spcBef>
              <a:buFontTx/>
              <a:buAutoNum type="arabicPeriod"/>
            </a:pPr>
            <a:r>
              <a:rPr lang="fr-FR" sz="2400" dirty="0"/>
              <a:t>Direct </a:t>
            </a:r>
            <a:r>
              <a:rPr lang="fr-FR" sz="2400" dirty="0" err="1"/>
              <a:t>filing</a:t>
            </a:r>
            <a:r>
              <a:rPr lang="fr-FR" sz="2400" dirty="0"/>
              <a:t> </a:t>
            </a:r>
            <a:r>
              <a:rPr lang="fr-FR" sz="2400" dirty="0" err="1"/>
              <a:t>with</a:t>
            </a:r>
            <a:r>
              <a:rPr lang="fr-FR" sz="2400" dirty="0"/>
              <a:t> US </a:t>
            </a:r>
            <a:r>
              <a:rPr lang="fr-FR" sz="2400" dirty="0" err="1"/>
              <a:t>enforcement</a:t>
            </a:r>
            <a:r>
              <a:rPr lang="fr-FR" sz="2400" dirty="0"/>
              <a:t> </a:t>
            </a:r>
            <a:r>
              <a:rPr lang="fr-FR" sz="2400" dirty="0" err="1"/>
              <a:t>agencies</a:t>
            </a:r>
            <a:r>
              <a:rPr lang="fr-FR" sz="2400" dirty="0"/>
              <a:t> by </a:t>
            </a:r>
            <a:r>
              <a:rPr lang="fr-FR" sz="2400" dirty="0" err="1"/>
              <a:t>DPAs</a:t>
            </a:r>
            <a:r>
              <a:rPr lang="fr-FR" sz="2400" dirty="0"/>
              <a:t> or </a:t>
            </a:r>
            <a:r>
              <a:rPr lang="fr-FR" sz="2400" dirty="0" err="1"/>
              <a:t>claimant</a:t>
            </a:r>
            <a:r>
              <a:rPr lang="fr-FR" sz="2400" dirty="0"/>
              <a:t> (90 </a:t>
            </a:r>
            <a:r>
              <a:rPr lang="fr-FR" sz="2400" dirty="0" err="1"/>
              <a:t>days</a:t>
            </a:r>
            <a:r>
              <a:rPr lang="fr-FR" sz="2400" dirty="0"/>
              <a:t>)</a:t>
            </a:r>
          </a:p>
          <a:p>
            <a:pPr marL="457200" indent="-457200">
              <a:spcBef>
                <a:spcPct val="50000"/>
              </a:spcBef>
              <a:buFontTx/>
              <a:buAutoNum type="arabicPeriod"/>
            </a:pPr>
            <a:r>
              <a:rPr lang="fr-FR" sz="2400" dirty="0"/>
              <a:t>Complaint </a:t>
            </a:r>
            <a:r>
              <a:rPr lang="fr-FR" sz="2400" dirty="0" err="1"/>
              <a:t>filed</a:t>
            </a:r>
            <a:r>
              <a:rPr lang="fr-FR" sz="2400" dirty="0"/>
              <a:t> </a:t>
            </a:r>
            <a:r>
              <a:rPr lang="fr-FR" sz="2400" dirty="0" err="1"/>
              <a:t>with</a:t>
            </a:r>
            <a:r>
              <a:rPr lang="fr-FR" sz="2400" dirty="0"/>
              <a:t> the US Department of Commerce</a:t>
            </a:r>
          </a:p>
          <a:p>
            <a:pPr marL="457200" indent="-457200">
              <a:spcBef>
                <a:spcPct val="50000"/>
              </a:spcBef>
              <a:buFontTx/>
              <a:buAutoNum type="arabicPeriod"/>
            </a:pPr>
            <a:r>
              <a:rPr lang="fr-FR" sz="2400" dirty="0" err="1"/>
              <a:t>Privacy</a:t>
            </a:r>
            <a:r>
              <a:rPr lang="fr-FR" sz="2400" dirty="0"/>
              <a:t> </a:t>
            </a:r>
            <a:r>
              <a:rPr lang="fr-FR" sz="2400" dirty="0" err="1"/>
              <a:t>shield</a:t>
            </a:r>
            <a:r>
              <a:rPr lang="fr-FR" sz="2400" dirty="0"/>
              <a:t> </a:t>
            </a:r>
            <a:r>
              <a:rPr lang="fr-FR" sz="2400" dirty="0" err="1"/>
              <a:t>company</a:t>
            </a:r>
            <a:r>
              <a:rPr lang="fr-FR" sz="2400" dirty="0"/>
              <a:t> </a:t>
            </a:r>
            <a:r>
              <a:rPr lang="fr-FR" sz="2400" dirty="0" err="1"/>
              <a:t>subject</a:t>
            </a:r>
            <a:r>
              <a:rPr lang="fr-FR" sz="2400" dirty="0"/>
              <a:t> to </a:t>
            </a:r>
            <a:r>
              <a:rPr lang="fr-FR" sz="2400" dirty="0" err="1"/>
              <a:t>jurisdiction</a:t>
            </a:r>
            <a:r>
              <a:rPr lang="fr-FR" sz="2400" dirty="0"/>
              <a:t> of US Federal Trade Commission</a:t>
            </a:r>
          </a:p>
          <a:p>
            <a:pPr marL="457200" indent="-457200">
              <a:spcBef>
                <a:spcPct val="50000"/>
              </a:spcBef>
              <a:buFontTx/>
              <a:buAutoNum type="arabicPeriod"/>
            </a:pPr>
            <a:r>
              <a:rPr lang="fr-FR" sz="2400" b="1" dirty="0" err="1"/>
              <a:t>Privacy</a:t>
            </a:r>
            <a:r>
              <a:rPr lang="fr-FR" sz="2400" b="1" dirty="0"/>
              <a:t> </a:t>
            </a:r>
            <a:r>
              <a:rPr lang="fr-FR" sz="2400" b="1" dirty="0" err="1"/>
              <a:t>Shield</a:t>
            </a:r>
            <a:r>
              <a:rPr lang="fr-FR" sz="2400" b="1" dirty="0"/>
              <a:t> arbitration claim (last </a:t>
            </a:r>
            <a:r>
              <a:rPr lang="fr-FR" sz="2400" b="1" dirty="0" err="1"/>
              <a:t>resort</a:t>
            </a:r>
            <a:r>
              <a:rPr lang="fr-FR" sz="2400" b="1" dirty="0"/>
              <a:t>; </a:t>
            </a:r>
            <a:r>
              <a:rPr lang="fr-FR" sz="2400" b="1" dirty="0" err="1"/>
              <a:t>residual</a:t>
            </a:r>
            <a:r>
              <a:rPr lang="fr-FR" sz="2400" b="1" dirty="0"/>
              <a:t> claims; exhaustion)</a:t>
            </a: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Paris 2018</a:t>
            </a:r>
            <a:endParaRPr lang="fr-FR" dirty="0"/>
          </a:p>
        </p:txBody>
      </p:sp>
      <p:sp>
        <p:nvSpPr>
          <p:cNvPr id="4" name="Espace réservé du pied de page 3"/>
          <p:cNvSpPr>
            <a:spLocks noGrp="1"/>
          </p:cNvSpPr>
          <p:nvPr>
            <p:ph type="ftr" sz="quarter" idx="11"/>
          </p:nvPr>
        </p:nvSpPr>
        <p:spPr/>
        <p:txBody>
          <a:bodyPr/>
          <a:lstStyle/>
          <a:p>
            <a:r>
              <a:rPr lang="fr-FR"/>
              <a:t>I The Next Tech Law Revolution I</a:t>
            </a:r>
            <a:endParaRPr lang="fr-FR" dirty="0"/>
          </a:p>
        </p:txBody>
      </p:sp>
      <p:sp>
        <p:nvSpPr>
          <p:cNvPr id="5" name="Espace réservé du numéro de diapositive 4"/>
          <p:cNvSpPr>
            <a:spLocks noGrp="1"/>
          </p:cNvSpPr>
          <p:nvPr>
            <p:ph type="sldNum" sz="quarter" idx="12"/>
          </p:nvPr>
        </p:nvSpPr>
        <p:spPr/>
        <p:txBody>
          <a:bodyPr/>
          <a:lstStyle/>
          <a:p>
            <a:fld id="{DE8468DB-4243-4B31-BCEA-CCDEAA782BAE}" type="slidenum">
              <a:rPr lang="fr-FR" smtClean="0"/>
              <a:pPr/>
              <a:t>6</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sp>
        <p:nvSpPr>
          <p:cNvPr id="9" name="Rectangle 8"/>
          <p:cNvSpPr/>
          <p:nvPr/>
        </p:nvSpPr>
        <p:spPr>
          <a:xfrm>
            <a:off x="428625" y="1779687"/>
            <a:ext cx="11125200" cy="4154984"/>
          </a:xfrm>
          <a:prstGeom prst="rect">
            <a:avLst/>
          </a:prstGeom>
        </p:spPr>
        <p:txBody>
          <a:bodyPr wrap="square">
            <a:spAutoFit/>
          </a:bodyPr>
          <a:lstStyle/>
          <a:p>
            <a:pPr>
              <a:spcBef>
                <a:spcPct val="50000"/>
              </a:spcBef>
              <a:buFontTx/>
              <a:buChar char="•"/>
            </a:pPr>
            <a:r>
              <a:rPr lang="fr-FR" sz="2200" dirty="0"/>
              <a:t> Arbitration to </a:t>
            </a:r>
            <a:r>
              <a:rPr lang="fr-FR" sz="2200" dirty="0" err="1"/>
              <a:t>take</a:t>
            </a:r>
            <a:r>
              <a:rPr lang="fr-FR" sz="2200" dirty="0"/>
              <a:t> place in USA</a:t>
            </a:r>
          </a:p>
          <a:p>
            <a:pPr>
              <a:spcBef>
                <a:spcPct val="50000"/>
              </a:spcBef>
              <a:buFontTx/>
              <a:buChar char="•"/>
            </a:pPr>
            <a:r>
              <a:rPr lang="fr-FR" sz="2200" dirty="0"/>
              <a:t> Standing pool of 23 </a:t>
            </a:r>
            <a:r>
              <a:rPr lang="fr-FR" sz="2200" dirty="0" err="1"/>
              <a:t>arbitrators</a:t>
            </a:r>
            <a:r>
              <a:rPr lang="fr-FR" sz="2200" dirty="0"/>
              <a:t> </a:t>
            </a:r>
            <a:r>
              <a:rPr lang="fr-FR" sz="2200" dirty="0" err="1"/>
              <a:t>with</a:t>
            </a:r>
            <a:r>
              <a:rPr lang="fr-FR" sz="2200" dirty="0"/>
              <a:t> US and EU </a:t>
            </a:r>
            <a:r>
              <a:rPr lang="fr-FR" sz="2200" dirty="0" err="1"/>
              <a:t>privacy</a:t>
            </a:r>
            <a:r>
              <a:rPr lang="fr-FR" sz="2200" dirty="0"/>
              <a:t> expertise </a:t>
            </a:r>
          </a:p>
          <a:p>
            <a:pPr>
              <a:spcBef>
                <a:spcPct val="50000"/>
              </a:spcBef>
              <a:buFontTx/>
              <a:buChar char="•"/>
            </a:pPr>
            <a:r>
              <a:rPr lang="fr-FR" sz="2200" dirty="0"/>
              <a:t> </a:t>
            </a:r>
            <a:r>
              <a:rPr lang="fr-FR" sz="2200" dirty="0" err="1"/>
              <a:t>Panelists</a:t>
            </a:r>
            <a:r>
              <a:rPr lang="fr-FR" sz="2200" dirty="0"/>
              <a:t> </a:t>
            </a:r>
            <a:r>
              <a:rPr lang="fr-FR" sz="2200" dirty="0" err="1"/>
              <a:t>selected</a:t>
            </a:r>
            <a:r>
              <a:rPr lang="fr-FR" sz="2200" dirty="0"/>
              <a:t> </a:t>
            </a:r>
            <a:r>
              <a:rPr lang="fr-FR" sz="2200" dirty="0" err="1"/>
              <a:t>jointly</a:t>
            </a:r>
            <a:r>
              <a:rPr lang="fr-FR" sz="2200" dirty="0"/>
              <a:t> by the US DOC and the EU Commission</a:t>
            </a:r>
          </a:p>
          <a:p>
            <a:pPr>
              <a:spcBef>
                <a:spcPct val="50000"/>
              </a:spcBef>
              <a:buFontTx/>
              <a:buChar char="•"/>
            </a:pPr>
            <a:r>
              <a:rPr lang="fr-FR" sz="2200" dirty="0"/>
              <a:t> Panels of 1 or 3 </a:t>
            </a:r>
            <a:r>
              <a:rPr lang="fr-FR" sz="2200" dirty="0" err="1"/>
              <a:t>arbitrators</a:t>
            </a:r>
            <a:r>
              <a:rPr lang="fr-FR" sz="2200" dirty="0"/>
              <a:t> (</a:t>
            </a:r>
            <a:r>
              <a:rPr lang="fr-FR" sz="2200" dirty="0" err="1"/>
              <a:t>renewable</a:t>
            </a:r>
            <a:r>
              <a:rPr lang="fr-FR" sz="2200" dirty="0"/>
              <a:t> 3 </a:t>
            </a:r>
            <a:r>
              <a:rPr lang="fr-FR" sz="2200" dirty="0" err="1"/>
              <a:t>year</a:t>
            </a:r>
            <a:r>
              <a:rPr lang="fr-FR" sz="2200" dirty="0"/>
              <a:t> </a:t>
            </a:r>
            <a:r>
              <a:rPr lang="fr-FR" sz="2200" dirty="0" err="1"/>
              <a:t>appointment</a:t>
            </a:r>
            <a:r>
              <a:rPr lang="fr-FR" sz="2200" dirty="0"/>
              <a:t>; </a:t>
            </a:r>
            <a:r>
              <a:rPr lang="fr-FR" sz="2200" dirty="0" err="1"/>
              <a:t>independent</a:t>
            </a:r>
            <a:r>
              <a:rPr lang="fr-FR" sz="2200" dirty="0"/>
              <a:t>; experts on US and EU </a:t>
            </a:r>
            <a:r>
              <a:rPr lang="fr-FR" sz="2200" dirty="0" err="1"/>
              <a:t>privacy</a:t>
            </a:r>
            <a:r>
              <a:rPr lang="fr-FR" sz="2200" dirty="0"/>
              <a:t> </a:t>
            </a:r>
            <a:r>
              <a:rPr lang="fr-FR" sz="2200" dirty="0" err="1"/>
              <a:t>law</a:t>
            </a:r>
            <a:r>
              <a:rPr lang="fr-FR" sz="2200" dirty="0"/>
              <a:t>)</a:t>
            </a:r>
          </a:p>
          <a:p>
            <a:pPr>
              <a:spcBef>
                <a:spcPct val="50000"/>
              </a:spcBef>
              <a:buFontTx/>
              <a:buChar char="•"/>
            </a:pPr>
            <a:r>
              <a:rPr lang="fr-FR" sz="2200" dirty="0"/>
              <a:t> Application of </a:t>
            </a:r>
            <a:r>
              <a:rPr lang="fr-FR" sz="2200" dirty="0" err="1"/>
              <a:t>specific</a:t>
            </a:r>
            <a:r>
              <a:rPr lang="fr-FR" sz="2200" dirty="0"/>
              <a:t> </a:t>
            </a:r>
            <a:r>
              <a:rPr lang="fr-FR" sz="2200" dirty="0" err="1"/>
              <a:t>Shield</a:t>
            </a:r>
            <a:r>
              <a:rPr lang="fr-FR" sz="2200" dirty="0"/>
              <a:t> arbitration </a:t>
            </a:r>
            <a:r>
              <a:rPr lang="fr-FR" sz="2200" dirty="0" err="1"/>
              <a:t>rules</a:t>
            </a:r>
            <a:r>
              <a:rPr lang="fr-FR" sz="2200" dirty="0"/>
              <a:t> (AAA/ICDR) </a:t>
            </a:r>
            <a:r>
              <a:rPr lang="fr-FR" sz="2200" dirty="0" err="1"/>
              <a:t>developed</a:t>
            </a:r>
            <a:r>
              <a:rPr lang="fr-FR" sz="2200" dirty="0"/>
              <a:t> for DOC</a:t>
            </a:r>
          </a:p>
          <a:p>
            <a:pPr>
              <a:spcBef>
                <a:spcPct val="50000"/>
              </a:spcBef>
              <a:buFontTx/>
              <a:buChar char="•"/>
            </a:pPr>
            <a:r>
              <a:rPr lang="fr-FR" sz="2200" dirty="0"/>
              <a:t> Panels </a:t>
            </a:r>
            <a:r>
              <a:rPr lang="fr-FR" sz="2200" dirty="0" err="1"/>
              <a:t>authorized</a:t>
            </a:r>
            <a:r>
              <a:rPr lang="fr-FR" sz="2200" dirty="0"/>
              <a:t> to impose </a:t>
            </a:r>
            <a:r>
              <a:rPr lang="fr-FR" sz="2200" dirty="0" err="1"/>
              <a:t>individual</a:t>
            </a:r>
            <a:r>
              <a:rPr lang="fr-FR" sz="2200" dirty="0"/>
              <a:t>-</a:t>
            </a:r>
            <a:r>
              <a:rPr lang="fr-FR" sz="2200" dirty="0" err="1"/>
              <a:t>specific</a:t>
            </a:r>
            <a:r>
              <a:rPr lang="fr-FR" sz="2200" dirty="0"/>
              <a:t>, non-</a:t>
            </a:r>
            <a:r>
              <a:rPr lang="fr-FR" sz="2200" dirty="0" err="1"/>
              <a:t>monetary</a:t>
            </a:r>
            <a:r>
              <a:rPr lang="fr-FR" sz="2200" dirty="0"/>
              <a:t> </a:t>
            </a:r>
            <a:r>
              <a:rPr lang="fr-FR" sz="2200" dirty="0" err="1"/>
              <a:t>equitable</a:t>
            </a:r>
            <a:r>
              <a:rPr lang="fr-FR" sz="2200" dirty="0"/>
              <a:t> relief to </a:t>
            </a:r>
            <a:r>
              <a:rPr lang="fr-FR" sz="2200" dirty="0" err="1"/>
              <a:t>remedy</a:t>
            </a:r>
            <a:r>
              <a:rPr lang="fr-FR" sz="2200" dirty="0"/>
              <a:t> non-</a:t>
            </a:r>
            <a:r>
              <a:rPr lang="fr-FR" sz="2200" dirty="0" err="1"/>
              <a:t>compliance</a:t>
            </a:r>
            <a:r>
              <a:rPr lang="fr-FR" sz="2200" dirty="0"/>
              <a:t> (</a:t>
            </a:r>
            <a:r>
              <a:rPr lang="fr-FR" sz="2200" dirty="0" err="1"/>
              <a:t>access</a:t>
            </a:r>
            <a:r>
              <a:rPr lang="fr-FR" sz="2200" dirty="0"/>
              <a:t>, correction, </a:t>
            </a:r>
            <a:r>
              <a:rPr lang="fr-FR" sz="2200" dirty="0" err="1"/>
              <a:t>deletion</a:t>
            </a:r>
            <a:r>
              <a:rPr lang="fr-FR" sz="2200" dirty="0"/>
              <a:t>, return of data, </a:t>
            </a:r>
            <a:r>
              <a:rPr lang="fr-FR" sz="2200" dirty="0" err="1"/>
              <a:t>etc</a:t>
            </a:r>
            <a:r>
              <a:rPr lang="fr-FR" sz="2200" dirty="0"/>
              <a:t>)</a:t>
            </a:r>
          </a:p>
          <a:p>
            <a:pPr>
              <a:spcBef>
                <a:spcPct val="50000"/>
              </a:spcBef>
              <a:buFontTx/>
              <a:buChar char="•"/>
            </a:pPr>
            <a:r>
              <a:rPr lang="fr-FR" sz="2200" dirty="0"/>
              <a:t> </a:t>
            </a:r>
            <a:r>
              <a:rPr lang="fr-FR" sz="2200" dirty="0" err="1"/>
              <a:t>Awards</a:t>
            </a:r>
            <a:r>
              <a:rPr lang="fr-FR" sz="2200" dirty="0"/>
              <a:t> </a:t>
            </a:r>
            <a:r>
              <a:rPr lang="fr-FR" sz="2200" dirty="0" err="1"/>
              <a:t>enforceable</a:t>
            </a:r>
            <a:r>
              <a:rPr lang="fr-FR" sz="2200" dirty="0"/>
              <a:t> </a:t>
            </a:r>
            <a:r>
              <a:rPr lang="fr-FR" sz="2200" dirty="0" err="1"/>
              <a:t>under</a:t>
            </a:r>
            <a:r>
              <a:rPr lang="fr-FR" sz="2200" dirty="0"/>
              <a:t> the Federal Arbitration </a:t>
            </a:r>
            <a:r>
              <a:rPr lang="fr-FR" sz="2200" dirty="0" err="1"/>
              <a:t>Act</a:t>
            </a:r>
            <a:r>
              <a:rPr lang="fr-FR" sz="2200" dirty="0"/>
              <a:t> (FAA) and NY Convention 1958)</a:t>
            </a:r>
          </a:p>
        </p:txBody>
      </p:sp>
      <p:sp>
        <p:nvSpPr>
          <p:cNvPr id="10" name="Rectangle 9"/>
          <p:cNvSpPr/>
          <p:nvPr/>
        </p:nvSpPr>
        <p:spPr>
          <a:xfrm>
            <a:off x="3746738" y="1263134"/>
            <a:ext cx="4432624" cy="461665"/>
          </a:xfrm>
          <a:prstGeom prst="rect">
            <a:avLst/>
          </a:prstGeom>
        </p:spPr>
        <p:txBody>
          <a:bodyPr wrap="none">
            <a:spAutoFit/>
          </a:bodyPr>
          <a:lstStyle/>
          <a:p>
            <a:r>
              <a:rPr lang="fr-FR" sz="2400" b="1" dirty="0" err="1">
                <a:latin typeface="Arial Unicode MS" pitchFamily="34" charset="-128"/>
                <a:cs typeface="Times New Roman" pitchFamily="18" charset="0"/>
              </a:rPr>
              <a:t>Privacy</a:t>
            </a:r>
            <a:r>
              <a:rPr lang="fr-FR" sz="2400" b="1" dirty="0">
                <a:latin typeface="Arial Unicode MS" pitchFamily="34" charset="-128"/>
                <a:cs typeface="Times New Roman" pitchFamily="18" charset="0"/>
              </a:rPr>
              <a:t> </a:t>
            </a:r>
            <a:r>
              <a:rPr lang="fr-FR" sz="2400" b="1" dirty="0" err="1">
                <a:latin typeface="Arial Unicode MS" pitchFamily="34" charset="-128"/>
                <a:cs typeface="Times New Roman" pitchFamily="18" charset="0"/>
              </a:rPr>
              <a:t>Shield</a:t>
            </a:r>
            <a:r>
              <a:rPr lang="fr-FR" sz="2400" b="1" dirty="0">
                <a:latin typeface="Arial Unicode MS" pitchFamily="34" charset="-128"/>
                <a:cs typeface="Times New Roman" pitchFamily="18" charset="0"/>
              </a:rPr>
              <a:t> arbitration panel</a:t>
            </a:r>
          </a:p>
        </p:txBody>
      </p:sp>
      <p:pic>
        <p:nvPicPr>
          <p:cNvPr id="11" name="Image 10" descr="KAB Small logo.JPG"/>
          <p:cNvPicPr>
            <a:picLocks noChangeAspect="1"/>
          </p:cNvPicPr>
          <p:nvPr/>
        </p:nvPicPr>
        <p:blipFill>
          <a:blip r:embed="rId3" cstate="print"/>
          <a:stretch>
            <a:fillRect/>
          </a:stretch>
        </p:blipFill>
        <p:spPr>
          <a:xfrm>
            <a:off x="11414760" y="6036682"/>
            <a:ext cx="777240" cy="8213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Paris 2018</a:t>
            </a:r>
            <a:endParaRPr lang="fr-FR" dirty="0"/>
          </a:p>
        </p:txBody>
      </p:sp>
      <p:sp>
        <p:nvSpPr>
          <p:cNvPr id="4" name="Espace réservé du pied de page 3"/>
          <p:cNvSpPr>
            <a:spLocks noGrp="1"/>
          </p:cNvSpPr>
          <p:nvPr>
            <p:ph type="ftr" sz="quarter" idx="11"/>
          </p:nvPr>
        </p:nvSpPr>
        <p:spPr/>
        <p:txBody>
          <a:bodyPr/>
          <a:lstStyle/>
          <a:p>
            <a:r>
              <a:rPr lang="fr-FR"/>
              <a:t>I The Next Tech Law Revolution I</a:t>
            </a:r>
            <a:endParaRPr lang="fr-FR" dirty="0"/>
          </a:p>
        </p:txBody>
      </p:sp>
      <p:sp>
        <p:nvSpPr>
          <p:cNvPr id="5" name="Espace réservé du numéro de diapositive 4"/>
          <p:cNvSpPr>
            <a:spLocks noGrp="1"/>
          </p:cNvSpPr>
          <p:nvPr>
            <p:ph type="sldNum" sz="quarter" idx="12"/>
          </p:nvPr>
        </p:nvSpPr>
        <p:spPr/>
        <p:txBody>
          <a:bodyPr/>
          <a:lstStyle/>
          <a:p>
            <a:fld id="{DE8468DB-4243-4B31-BCEA-CCDEAA782BAE}" type="slidenum">
              <a:rPr lang="fr-FR" smtClean="0"/>
              <a:pPr/>
              <a:t>7</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sp>
        <p:nvSpPr>
          <p:cNvPr id="11" name="Rectangle 10"/>
          <p:cNvSpPr/>
          <p:nvPr/>
        </p:nvSpPr>
        <p:spPr>
          <a:xfrm>
            <a:off x="600075" y="1963341"/>
            <a:ext cx="10382250" cy="4154984"/>
          </a:xfrm>
          <a:prstGeom prst="rect">
            <a:avLst/>
          </a:prstGeom>
        </p:spPr>
        <p:txBody>
          <a:bodyPr wrap="square">
            <a:spAutoFit/>
          </a:bodyPr>
          <a:lstStyle/>
          <a:p>
            <a:pPr>
              <a:spcBef>
                <a:spcPct val="50000"/>
              </a:spcBef>
              <a:buFontTx/>
              <a:buChar char="•"/>
            </a:pPr>
            <a:r>
              <a:rPr lang="fr-FR" sz="2200" dirty="0"/>
              <a:t> Data </a:t>
            </a:r>
            <a:r>
              <a:rPr lang="fr-FR" sz="2200" dirty="0" err="1"/>
              <a:t>subject</a:t>
            </a:r>
            <a:r>
              <a:rPr lang="fr-FR" sz="2200" dirty="0"/>
              <a:t> </a:t>
            </a:r>
            <a:r>
              <a:rPr lang="fr-FR" sz="2200" dirty="0" err="1"/>
              <a:t>may</a:t>
            </a:r>
            <a:r>
              <a:rPr lang="fr-FR" sz="2200" dirty="0"/>
              <a:t> </a:t>
            </a:r>
            <a:r>
              <a:rPr lang="fr-FR" sz="2200" dirty="0" err="1"/>
              <a:t>be</a:t>
            </a:r>
            <a:r>
              <a:rPr lang="fr-FR" sz="2200" dirty="0"/>
              <a:t> </a:t>
            </a:r>
            <a:r>
              <a:rPr lang="fr-FR" sz="2200" dirty="0" err="1"/>
              <a:t>assisted</a:t>
            </a:r>
            <a:r>
              <a:rPr lang="fr-FR" sz="2200" dirty="0"/>
              <a:t> by national DPA</a:t>
            </a:r>
          </a:p>
          <a:p>
            <a:pPr>
              <a:spcBef>
                <a:spcPct val="50000"/>
              </a:spcBef>
              <a:buFontTx/>
              <a:buChar char="•"/>
            </a:pPr>
            <a:r>
              <a:rPr lang="fr-FR" sz="2200" dirty="0"/>
              <a:t> Participation in </a:t>
            </a:r>
            <a:r>
              <a:rPr lang="fr-FR" sz="2200" dirty="0" err="1"/>
              <a:t>hearings</a:t>
            </a:r>
            <a:r>
              <a:rPr lang="fr-FR" sz="2200" dirty="0"/>
              <a:t> by </a:t>
            </a:r>
            <a:r>
              <a:rPr lang="fr-FR" sz="2200" dirty="0" err="1"/>
              <a:t>video</a:t>
            </a:r>
            <a:r>
              <a:rPr lang="fr-FR" sz="2200" dirty="0"/>
              <a:t> or phone </a:t>
            </a:r>
          </a:p>
          <a:p>
            <a:pPr>
              <a:spcBef>
                <a:spcPct val="50000"/>
              </a:spcBef>
              <a:buFontTx/>
              <a:buChar char="•"/>
            </a:pPr>
            <a:r>
              <a:rPr lang="fr-FR" sz="2200" dirty="0"/>
              <a:t> </a:t>
            </a:r>
            <a:r>
              <a:rPr lang="fr-FR" sz="2200" dirty="0" err="1"/>
              <a:t>Hearings</a:t>
            </a:r>
            <a:r>
              <a:rPr lang="fr-FR" sz="2200" dirty="0"/>
              <a:t> in English, but </a:t>
            </a:r>
            <a:r>
              <a:rPr lang="fr-FR" sz="2200" dirty="0" err="1"/>
              <a:t>interpretation</a:t>
            </a:r>
            <a:r>
              <a:rPr lang="fr-FR" sz="2200" dirty="0"/>
              <a:t> possible (no </a:t>
            </a:r>
            <a:r>
              <a:rPr lang="fr-FR" sz="2200" dirty="0" err="1"/>
              <a:t>cost</a:t>
            </a:r>
            <a:r>
              <a:rPr lang="fr-FR" sz="2200" dirty="0"/>
              <a:t>)</a:t>
            </a:r>
          </a:p>
          <a:p>
            <a:pPr>
              <a:spcBef>
                <a:spcPct val="50000"/>
              </a:spcBef>
              <a:buFontTx/>
              <a:buChar char="•"/>
            </a:pPr>
            <a:r>
              <a:rPr lang="fr-FR" sz="2200" dirty="0"/>
              <a:t> Arbitration </a:t>
            </a:r>
            <a:r>
              <a:rPr lang="fr-FR" sz="2200" dirty="0" err="1"/>
              <a:t>costs</a:t>
            </a:r>
            <a:r>
              <a:rPr lang="fr-FR" sz="2200" dirty="0"/>
              <a:t>, </a:t>
            </a:r>
            <a:r>
              <a:rPr lang="fr-FR" sz="2200" dirty="0" err="1"/>
              <a:t>including</a:t>
            </a:r>
            <a:r>
              <a:rPr lang="fr-FR" sz="2200" dirty="0"/>
              <a:t> </a:t>
            </a:r>
            <a:r>
              <a:rPr lang="fr-FR" sz="2200" dirty="0" err="1"/>
              <a:t>arbitrator</a:t>
            </a:r>
            <a:r>
              <a:rPr lang="fr-FR" sz="2200" dirty="0"/>
              <a:t> </a:t>
            </a:r>
            <a:r>
              <a:rPr lang="fr-FR" sz="2200" dirty="0" err="1"/>
              <a:t>fees</a:t>
            </a:r>
            <a:r>
              <a:rPr lang="fr-FR" sz="2200" dirty="0"/>
              <a:t>, </a:t>
            </a:r>
            <a:r>
              <a:rPr lang="fr-FR" sz="2200" dirty="0" err="1"/>
              <a:t>paid</a:t>
            </a:r>
            <a:r>
              <a:rPr lang="fr-FR" sz="2200" dirty="0"/>
              <a:t> by </a:t>
            </a:r>
            <a:r>
              <a:rPr lang="fr-FR" sz="2200" dirty="0" err="1"/>
              <a:t>Fund</a:t>
            </a:r>
            <a:r>
              <a:rPr lang="fr-FR" sz="2200" dirty="0"/>
              <a:t> (</a:t>
            </a:r>
            <a:r>
              <a:rPr lang="fr-FR" sz="2200" dirty="0" err="1"/>
              <a:t>each</a:t>
            </a:r>
            <a:r>
              <a:rPr lang="fr-FR" sz="2200" dirty="0"/>
              <a:t> party </a:t>
            </a:r>
            <a:r>
              <a:rPr lang="fr-FR" sz="2200" dirty="0" err="1"/>
              <a:t>bears</a:t>
            </a:r>
            <a:r>
              <a:rPr lang="fr-FR" sz="2200" dirty="0"/>
              <a:t> </a:t>
            </a:r>
            <a:r>
              <a:rPr lang="fr-FR" sz="2200" dirty="0" err="1"/>
              <a:t>own</a:t>
            </a:r>
            <a:r>
              <a:rPr lang="fr-FR" sz="2200" dirty="0"/>
              <a:t> </a:t>
            </a:r>
            <a:r>
              <a:rPr lang="fr-FR" sz="2200" dirty="0" err="1"/>
              <a:t>counsel</a:t>
            </a:r>
            <a:r>
              <a:rPr lang="fr-FR" sz="2200" dirty="0"/>
              <a:t> </a:t>
            </a:r>
            <a:r>
              <a:rPr lang="fr-FR" sz="2200" dirty="0" err="1"/>
              <a:t>fees</a:t>
            </a:r>
            <a:r>
              <a:rPr lang="fr-FR" sz="2200" dirty="0"/>
              <a:t>); No </a:t>
            </a:r>
            <a:r>
              <a:rPr lang="fr-FR" sz="2200" dirty="0" err="1"/>
              <a:t>cost</a:t>
            </a:r>
            <a:r>
              <a:rPr lang="fr-FR" sz="2200" dirty="0"/>
              <a:t> to </a:t>
            </a:r>
            <a:r>
              <a:rPr lang="fr-FR" sz="2200" dirty="0" err="1"/>
              <a:t>claimant</a:t>
            </a:r>
            <a:endParaRPr lang="fr-FR" sz="2200" dirty="0"/>
          </a:p>
          <a:p>
            <a:pPr>
              <a:spcBef>
                <a:spcPct val="50000"/>
              </a:spcBef>
              <a:buFontTx/>
              <a:buChar char="•"/>
            </a:pPr>
            <a:r>
              <a:rPr lang="fr-FR" sz="2200" dirty="0"/>
              <a:t> Arbitration </a:t>
            </a:r>
            <a:r>
              <a:rPr lang="fr-FR" sz="2200" dirty="0" err="1"/>
              <a:t>available</a:t>
            </a:r>
            <a:r>
              <a:rPr lang="fr-FR" sz="2200" dirty="0"/>
              <a:t> </a:t>
            </a:r>
            <a:r>
              <a:rPr lang="fr-FR" sz="2200" dirty="0" err="1"/>
              <a:t>where</a:t>
            </a:r>
            <a:r>
              <a:rPr lang="fr-FR" sz="2200" dirty="0"/>
              <a:t> </a:t>
            </a:r>
            <a:r>
              <a:rPr lang="fr-FR" sz="2200" dirty="0" err="1"/>
              <a:t>claimant</a:t>
            </a:r>
            <a:r>
              <a:rPr lang="fr-FR" sz="2200" dirty="0"/>
              <a:t> </a:t>
            </a:r>
            <a:r>
              <a:rPr lang="fr-FR" sz="2200" dirty="0" err="1"/>
              <a:t>considers</a:t>
            </a:r>
            <a:r>
              <a:rPr lang="fr-FR" sz="2200" dirty="0"/>
              <a:t> </a:t>
            </a:r>
            <a:r>
              <a:rPr lang="fr-FR" sz="2200" dirty="0" err="1"/>
              <a:t>other</a:t>
            </a:r>
            <a:r>
              <a:rPr lang="fr-FR" sz="2200" dirty="0"/>
              <a:t> </a:t>
            </a:r>
            <a:r>
              <a:rPr lang="fr-FR" sz="2200" dirty="0" err="1"/>
              <a:t>remedies</a:t>
            </a:r>
            <a:r>
              <a:rPr lang="fr-FR" sz="2200" dirty="0"/>
              <a:t> to </a:t>
            </a:r>
            <a:r>
              <a:rPr lang="fr-FR" sz="2200" dirty="0" err="1"/>
              <a:t>be</a:t>
            </a:r>
            <a:r>
              <a:rPr lang="fr-FR" sz="2200" dirty="0"/>
              <a:t> </a:t>
            </a:r>
            <a:r>
              <a:rPr lang="fr-FR" sz="2200" dirty="0" err="1"/>
              <a:t>insufficient</a:t>
            </a:r>
            <a:r>
              <a:rPr lang="fr-FR" sz="2200" dirty="0"/>
              <a:t> (panel must </a:t>
            </a:r>
            <a:r>
              <a:rPr lang="fr-FR" sz="2200" dirty="0" err="1"/>
              <a:t>take</a:t>
            </a:r>
            <a:r>
              <a:rPr lang="fr-FR" sz="2200" dirty="0"/>
              <a:t> </a:t>
            </a:r>
            <a:r>
              <a:rPr lang="fr-FR" sz="2200" dirty="0" err="1"/>
              <a:t>other</a:t>
            </a:r>
            <a:r>
              <a:rPr lang="fr-FR" sz="2200" dirty="0"/>
              <a:t> </a:t>
            </a:r>
            <a:r>
              <a:rPr lang="fr-FR" sz="2200" dirty="0" err="1"/>
              <a:t>remedies</a:t>
            </a:r>
            <a:r>
              <a:rPr lang="fr-FR" sz="2200" dirty="0"/>
              <a:t> </a:t>
            </a:r>
            <a:r>
              <a:rPr lang="fr-FR" sz="2200" dirty="0" err="1"/>
              <a:t>already</a:t>
            </a:r>
            <a:r>
              <a:rPr lang="fr-FR" sz="2200" dirty="0"/>
              <a:t> </a:t>
            </a:r>
            <a:r>
              <a:rPr lang="fr-FR" sz="2200" dirty="0" err="1"/>
              <a:t>obtained</a:t>
            </a:r>
            <a:r>
              <a:rPr lang="fr-FR" sz="2200" dirty="0"/>
              <a:t> </a:t>
            </a:r>
            <a:r>
              <a:rPr lang="fr-FR" sz="2200" dirty="0" err="1"/>
              <a:t>into</a:t>
            </a:r>
            <a:r>
              <a:rPr lang="fr-FR" sz="2200" dirty="0"/>
              <a:t> </a:t>
            </a:r>
            <a:r>
              <a:rPr lang="fr-FR" sz="2200" dirty="0" err="1"/>
              <a:t>account</a:t>
            </a:r>
            <a:r>
              <a:rPr lang="fr-FR" sz="2200" dirty="0"/>
              <a:t>)</a:t>
            </a:r>
          </a:p>
          <a:p>
            <a:pPr>
              <a:spcBef>
                <a:spcPct val="50000"/>
              </a:spcBef>
              <a:buFontTx/>
              <a:buChar char="•"/>
            </a:pPr>
            <a:r>
              <a:rPr lang="fr-FR" sz="2200" dirty="0"/>
              <a:t> </a:t>
            </a:r>
            <a:r>
              <a:rPr lang="fr-FR" sz="2200" dirty="0" err="1"/>
              <a:t>Discovery</a:t>
            </a:r>
            <a:r>
              <a:rPr lang="fr-FR" sz="2200" dirty="0"/>
              <a:t> </a:t>
            </a:r>
            <a:r>
              <a:rPr lang="fr-FR" sz="2200" dirty="0" err="1"/>
              <a:t>available</a:t>
            </a:r>
            <a:endParaRPr lang="fr-FR" sz="2200" dirty="0"/>
          </a:p>
          <a:p>
            <a:pPr>
              <a:spcBef>
                <a:spcPct val="50000"/>
              </a:spcBef>
              <a:buFontTx/>
              <a:buChar char="•"/>
            </a:pPr>
            <a:r>
              <a:rPr lang="fr-FR" sz="2200" dirty="0"/>
              <a:t> </a:t>
            </a:r>
            <a:r>
              <a:rPr lang="fr-FR" sz="2200" dirty="0" err="1"/>
              <a:t>Proceedings</a:t>
            </a:r>
            <a:r>
              <a:rPr lang="fr-FR" sz="2200" dirty="0"/>
              <a:t> are </a:t>
            </a:r>
            <a:r>
              <a:rPr lang="fr-FR" sz="2200" dirty="0" err="1"/>
              <a:t>confidential</a:t>
            </a:r>
            <a:endParaRPr lang="fr-FR" sz="2200" dirty="0"/>
          </a:p>
        </p:txBody>
      </p:sp>
      <p:sp>
        <p:nvSpPr>
          <p:cNvPr id="12" name="Rectangle 11"/>
          <p:cNvSpPr/>
          <p:nvPr/>
        </p:nvSpPr>
        <p:spPr>
          <a:xfrm>
            <a:off x="2892502" y="1282184"/>
            <a:ext cx="6227987" cy="461665"/>
          </a:xfrm>
          <a:prstGeom prst="rect">
            <a:avLst/>
          </a:prstGeom>
        </p:spPr>
        <p:txBody>
          <a:bodyPr wrap="none">
            <a:spAutoFit/>
          </a:bodyPr>
          <a:lstStyle/>
          <a:p>
            <a:pPr>
              <a:spcBef>
                <a:spcPct val="50000"/>
              </a:spcBef>
            </a:pPr>
            <a:r>
              <a:rPr lang="fr-FR" sz="2400" b="1" dirty="0" err="1">
                <a:latin typeface="Arial Unicode MS" pitchFamily="34" charset="-128"/>
                <a:cs typeface="Times New Roman" pitchFamily="18" charset="0"/>
              </a:rPr>
              <a:t>Special</a:t>
            </a:r>
            <a:r>
              <a:rPr lang="fr-FR" sz="2400" b="1" dirty="0">
                <a:latin typeface="Arial Unicode MS" pitchFamily="34" charset="-128"/>
                <a:cs typeface="Times New Roman" pitchFamily="18" charset="0"/>
              </a:rPr>
              <a:t> </a:t>
            </a:r>
            <a:r>
              <a:rPr lang="fr-FR" sz="2400" b="1" dirty="0" err="1">
                <a:latin typeface="Arial Unicode MS" pitchFamily="34" charset="-128"/>
                <a:cs typeface="Times New Roman" pitchFamily="18" charset="0"/>
              </a:rPr>
              <a:t>features</a:t>
            </a:r>
            <a:r>
              <a:rPr lang="fr-FR" sz="2400" b="1" dirty="0">
                <a:latin typeface="Arial Unicode MS" pitchFamily="34" charset="-128"/>
                <a:cs typeface="Times New Roman" pitchFamily="18" charset="0"/>
              </a:rPr>
              <a:t> of </a:t>
            </a:r>
            <a:r>
              <a:rPr lang="fr-FR" sz="2400" b="1" dirty="0" err="1">
                <a:latin typeface="Arial Unicode MS" pitchFamily="34" charset="-128"/>
                <a:cs typeface="Times New Roman" pitchFamily="18" charset="0"/>
              </a:rPr>
              <a:t>Privacy</a:t>
            </a:r>
            <a:r>
              <a:rPr lang="fr-FR" sz="2400" b="1" dirty="0">
                <a:latin typeface="Arial Unicode MS" pitchFamily="34" charset="-128"/>
                <a:cs typeface="Times New Roman" pitchFamily="18" charset="0"/>
              </a:rPr>
              <a:t> </a:t>
            </a:r>
            <a:r>
              <a:rPr lang="fr-FR" sz="2400" b="1" dirty="0" err="1">
                <a:latin typeface="Arial Unicode MS" pitchFamily="34" charset="-128"/>
                <a:cs typeface="Times New Roman" pitchFamily="18" charset="0"/>
              </a:rPr>
              <a:t>Shield</a:t>
            </a:r>
            <a:r>
              <a:rPr lang="fr-FR" sz="2400" b="1" dirty="0">
                <a:latin typeface="Arial Unicode MS" pitchFamily="34" charset="-128"/>
                <a:cs typeface="Times New Roman" pitchFamily="18" charset="0"/>
              </a:rPr>
              <a:t> arbitration</a:t>
            </a:r>
          </a:p>
        </p:txBody>
      </p:sp>
      <p:pic>
        <p:nvPicPr>
          <p:cNvPr id="13" name="Image 12" descr="KAB Small logo.JPG"/>
          <p:cNvPicPr>
            <a:picLocks noChangeAspect="1"/>
          </p:cNvPicPr>
          <p:nvPr/>
        </p:nvPicPr>
        <p:blipFill>
          <a:blip r:embed="rId3" cstate="print"/>
          <a:stretch>
            <a:fillRect/>
          </a:stretch>
        </p:blipFill>
        <p:spPr>
          <a:xfrm>
            <a:off x="11414760" y="6036682"/>
            <a:ext cx="777240" cy="8213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Paris 2018</a:t>
            </a:r>
            <a:endParaRPr lang="fr-FR" dirty="0"/>
          </a:p>
        </p:txBody>
      </p:sp>
      <p:sp>
        <p:nvSpPr>
          <p:cNvPr id="4" name="Espace réservé du pied de page 3"/>
          <p:cNvSpPr>
            <a:spLocks noGrp="1"/>
          </p:cNvSpPr>
          <p:nvPr>
            <p:ph type="ftr" sz="quarter" idx="11"/>
          </p:nvPr>
        </p:nvSpPr>
        <p:spPr/>
        <p:txBody>
          <a:bodyPr/>
          <a:lstStyle/>
          <a:p>
            <a:r>
              <a:rPr lang="fr-FR"/>
              <a:t>I The Next Tech Law Revolution I</a:t>
            </a:r>
            <a:endParaRPr lang="fr-FR" dirty="0"/>
          </a:p>
        </p:txBody>
      </p:sp>
      <p:sp>
        <p:nvSpPr>
          <p:cNvPr id="5" name="Espace réservé du numéro de diapositive 4"/>
          <p:cNvSpPr>
            <a:spLocks noGrp="1"/>
          </p:cNvSpPr>
          <p:nvPr>
            <p:ph type="sldNum" sz="quarter" idx="12"/>
          </p:nvPr>
        </p:nvSpPr>
        <p:spPr/>
        <p:txBody>
          <a:bodyPr/>
          <a:lstStyle/>
          <a:p>
            <a:fld id="{DE8468DB-4243-4B31-BCEA-CCDEAA782BAE}" type="slidenum">
              <a:rPr lang="fr-FR" smtClean="0"/>
              <a:pPr/>
              <a:t>8</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38200" y="257176"/>
            <a:ext cx="10515600" cy="970756"/>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r>
              <a:rPr lang="fr-FR" dirty="0"/>
              <a:t>:</a:t>
            </a:r>
            <a:br>
              <a:rPr lang="fr-FR" dirty="0"/>
            </a:br>
            <a:r>
              <a:rPr lang="fr-FR" dirty="0"/>
              <a:t>The </a:t>
            </a:r>
            <a:r>
              <a:rPr lang="fr-FR" dirty="0" err="1"/>
              <a:t>Privacy</a:t>
            </a:r>
            <a:r>
              <a:rPr lang="fr-FR" dirty="0"/>
              <a:t> </a:t>
            </a:r>
            <a:r>
              <a:rPr lang="fr-FR" dirty="0" err="1"/>
              <a:t>Shield</a:t>
            </a:r>
            <a:r>
              <a:rPr lang="fr-FR" dirty="0"/>
              <a:t> arbitration </a:t>
            </a:r>
            <a:r>
              <a:rPr lang="fr-FR" dirty="0" err="1"/>
              <a:t>mechanism</a:t>
            </a:r>
            <a:br>
              <a:rPr lang="fr-FR" sz="3200" dirty="0"/>
            </a:br>
            <a:endParaRPr lang="fr-FR" dirty="0"/>
          </a:p>
        </p:txBody>
      </p:sp>
      <p:sp>
        <p:nvSpPr>
          <p:cNvPr id="11" name="Rectangle 10"/>
          <p:cNvSpPr/>
          <p:nvPr/>
        </p:nvSpPr>
        <p:spPr>
          <a:xfrm>
            <a:off x="838200" y="2176240"/>
            <a:ext cx="10439400" cy="3308598"/>
          </a:xfrm>
          <a:prstGeom prst="rect">
            <a:avLst/>
          </a:prstGeom>
        </p:spPr>
        <p:txBody>
          <a:bodyPr wrap="square">
            <a:spAutoFit/>
          </a:bodyPr>
          <a:lstStyle/>
          <a:p>
            <a:pPr>
              <a:spcBef>
                <a:spcPct val="50000"/>
              </a:spcBef>
              <a:buFontTx/>
              <a:buChar char="•"/>
            </a:pPr>
            <a:r>
              <a:rPr lang="fr-FR" sz="2200" dirty="0"/>
              <a:t> </a:t>
            </a:r>
            <a:r>
              <a:rPr lang="fr-FR" sz="2200" dirty="0" err="1"/>
              <a:t>Annual</a:t>
            </a:r>
            <a:r>
              <a:rPr lang="fr-FR" sz="2200" dirty="0"/>
              <a:t> </a:t>
            </a:r>
            <a:r>
              <a:rPr lang="fr-FR" sz="2200" dirty="0" err="1"/>
              <a:t>review</a:t>
            </a:r>
            <a:r>
              <a:rPr lang="fr-FR" sz="2200" dirty="0"/>
              <a:t> and </a:t>
            </a:r>
            <a:r>
              <a:rPr lang="fr-FR" sz="2200" dirty="0" err="1"/>
              <a:t>reporting</a:t>
            </a:r>
            <a:r>
              <a:rPr lang="fr-FR" sz="2200" dirty="0"/>
              <a:t> on </a:t>
            </a:r>
            <a:r>
              <a:rPr lang="fr-FR" sz="2200" dirty="0" err="1"/>
              <a:t>operations</a:t>
            </a:r>
            <a:r>
              <a:rPr lang="fr-FR" sz="2200" dirty="0"/>
              <a:t>; </a:t>
            </a:r>
            <a:r>
              <a:rPr lang="fr-FR" sz="2200" dirty="0" err="1"/>
              <a:t>Periodic</a:t>
            </a:r>
            <a:r>
              <a:rPr lang="fr-FR" sz="2200" dirty="0"/>
              <a:t> </a:t>
            </a:r>
            <a:r>
              <a:rPr lang="fr-FR" sz="2200" dirty="0" err="1"/>
              <a:t>review</a:t>
            </a:r>
            <a:r>
              <a:rPr lang="fr-FR" sz="2200" dirty="0"/>
              <a:t> of EU </a:t>
            </a:r>
            <a:r>
              <a:rPr lang="fr-FR" sz="2200" dirty="0" err="1"/>
              <a:t>adequacy</a:t>
            </a:r>
            <a:r>
              <a:rPr lang="fr-FR" sz="2200" dirty="0"/>
              <a:t> </a:t>
            </a:r>
            <a:r>
              <a:rPr lang="fr-FR" sz="2200" dirty="0" err="1"/>
              <a:t>determination</a:t>
            </a:r>
            <a:endParaRPr lang="fr-FR" sz="2200" dirty="0"/>
          </a:p>
          <a:p>
            <a:pPr>
              <a:spcBef>
                <a:spcPct val="50000"/>
              </a:spcBef>
              <a:buFontTx/>
              <a:buChar char="•"/>
            </a:pPr>
            <a:r>
              <a:rPr lang="fr-FR" sz="2200" dirty="0"/>
              <a:t> </a:t>
            </a:r>
            <a:r>
              <a:rPr lang="fr-FR" sz="2200" dirty="0" err="1"/>
              <a:t>Assessment</a:t>
            </a:r>
            <a:r>
              <a:rPr lang="fr-FR" sz="2200" dirty="0"/>
              <a:t>; </a:t>
            </a:r>
            <a:r>
              <a:rPr lang="fr-FR" sz="2200" dirty="0" err="1"/>
              <a:t>Privacy</a:t>
            </a:r>
            <a:r>
              <a:rPr lang="fr-FR" sz="2200" dirty="0"/>
              <a:t> </a:t>
            </a:r>
            <a:r>
              <a:rPr lang="fr-FR" sz="2200" dirty="0" err="1"/>
              <a:t>shield</a:t>
            </a:r>
            <a:r>
              <a:rPr lang="fr-FR" sz="2200" dirty="0"/>
              <a:t>, and arbitration component, </a:t>
            </a:r>
            <a:r>
              <a:rPr lang="fr-FR" sz="2200" dirty="0" err="1"/>
              <a:t>address</a:t>
            </a:r>
            <a:r>
              <a:rPr lang="fr-FR" sz="2200" dirty="0"/>
              <a:t> </a:t>
            </a:r>
            <a:r>
              <a:rPr lang="fr-FR" sz="2200" dirty="0" err="1"/>
              <a:t>lack</a:t>
            </a:r>
            <a:r>
              <a:rPr lang="fr-FR" sz="2200" dirty="0"/>
              <a:t> of FTC </a:t>
            </a:r>
            <a:r>
              <a:rPr lang="fr-FR" sz="2200" dirty="0" err="1"/>
              <a:t>enforcement</a:t>
            </a:r>
            <a:r>
              <a:rPr lang="fr-FR" sz="2200" dirty="0"/>
              <a:t> </a:t>
            </a:r>
            <a:r>
              <a:rPr lang="fr-FR" sz="2200" dirty="0" err="1"/>
              <a:t>under</a:t>
            </a:r>
            <a:r>
              <a:rPr lang="fr-FR" sz="2200" dirty="0"/>
              <a:t> </a:t>
            </a:r>
            <a:r>
              <a:rPr lang="fr-FR" sz="2200" dirty="0" err="1"/>
              <a:t>Safe</a:t>
            </a:r>
            <a:r>
              <a:rPr lang="fr-FR" sz="2200" dirty="0"/>
              <a:t> </a:t>
            </a:r>
            <a:r>
              <a:rPr lang="fr-FR" sz="2200" dirty="0" err="1"/>
              <a:t>Harbor</a:t>
            </a:r>
            <a:r>
              <a:rPr lang="fr-FR" sz="2200" dirty="0"/>
              <a:t>, but limitations </a:t>
            </a:r>
            <a:r>
              <a:rPr lang="fr-FR" sz="2200" dirty="0" err="1"/>
              <a:t>may</a:t>
            </a:r>
            <a:r>
              <a:rPr lang="fr-FR" sz="2200" dirty="0"/>
              <a:t> </a:t>
            </a:r>
            <a:r>
              <a:rPr lang="fr-FR" sz="2200" dirty="0" err="1"/>
              <a:t>restrict</a:t>
            </a:r>
            <a:r>
              <a:rPr lang="fr-FR" sz="2200" dirty="0"/>
              <a:t> use (exhaustion; damages); no claims </a:t>
            </a:r>
            <a:r>
              <a:rPr lang="fr-FR" sz="2200" dirty="0" err="1"/>
              <a:t>filed</a:t>
            </a:r>
            <a:r>
              <a:rPr lang="fr-FR" sz="2200" dirty="0"/>
              <a:t> to date</a:t>
            </a:r>
          </a:p>
          <a:p>
            <a:pPr>
              <a:spcBef>
                <a:spcPct val="50000"/>
              </a:spcBef>
              <a:buFontTx/>
              <a:buChar char="•"/>
            </a:pPr>
            <a:r>
              <a:rPr lang="fr-FR" sz="2200" dirty="0"/>
              <a:t>Privatisation of DPA </a:t>
            </a:r>
            <a:r>
              <a:rPr lang="fr-FR" sz="2200" dirty="0" err="1"/>
              <a:t>enforcement</a:t>
            </a:r>
            <a:r>
              <a:rPr lang="fr-FR" sz="2200" dirty="0"/>
              <a:t> and supervision? (cf. arbitration of EU </a:t>
            </a:r>
            <a:r>
              <a:rPr lang="fr-FR" sz="2200" dirty="0" err="1"/>
              <a:t>merger</a:t>
            </a:r>
            <a:r>
              <a:rPr lang="fr-FR" sz="2200" dirty="0"/>
              <a:t> control </a:t>
            </a:r>
            <a:r>
              <a:rPr lang="fr-FR" sz="2200" dirty="0" err="1"/>
              <a:t>commitments</a:t>
            </a:r>
            <a:r>
              <a:rPr lang="fr-FR" sz="2200" dirty="0"/>
              <a:t> )</a:t>
            </a:r>
          </a:p>
          <a:p>
            <a:pPr>
              <a:spcBef>
                <a:spcPct val="50000"/>
              </a:spcBef>
              <a:buFontTx/>
              <a:buChar char="•"/>
            </a:pPr>
            <a:endParaRPr lang="fr-FR" sz="2200" dirty="0">
              <a:latin typeface="Arial Unicode MS" pitchFamily="34" charset="-128"/>
            </a:endParaRPr>
          </a:p>
        </p:txBody>
      </p:sp>
      <p:sp>
        <p:nvSpPr>
          <p:cNvPr id="12" name="Rectangle 11"/>
          <p:cNvSpPr/>
          <p:nvPr/>
        </p:nvSpPr>
        <p:spPr>
          <a:xfrm>
            <a:off x="4812384" y="1444109"/>
            <a:ext cx="2119491" cy="461665"/>
          </a:xfrm>
          <a:prstGeom prst="rect">
            <a:avLst/>
          </a:prstGeom>
        </p:spPr>
        <p:txBody>
          <a:bodyPr wrap="none">
            <a:spAutoFit/>
          </a:bodyPr>
          <a:lstStyle/>
          <a:p>
            <a:pPr>
              <a:spcBef>
                <a:spcPct val="50000"/>
              </a:spcBef>
            </a:pPr>
            <a:r>
              <a:rPr lang="fr-FR" sz="2400" b="1" dirty="0" err="1">
                <a:latin typeface="Arial Unicode MS" pitchFamily="34" charset="-128"/>
              </a:rPr>
              <a:t>Going</a:t>
            </a:r>
            <a:r>
              <a:rPr lang="fr-FR" sz="2400" b="1" dirty="0">
                <a:latin typeface="Arial Unicode MS" pitchFamily="34" charset="-128"/>
              </a:rPr>
              <a:t> </a:t>
            </a:r>
            <a:r>
              <a:rPr lang="fr-FR" sz="2400" b="1" dirty="0" err="1">
                <a:latin typeface="Arial Unicode MS" pitchFamily="34" charset="-128"/>
              </a:rPr>
              <a:t>forward</a:t>
            </a:r>
            <a:endParaRPr lang="fr-FR" sz="2400" b="1" dirty="0">
              <a:latin typeface="Arial Unicode MS" pitchFamily="34" charset="-128"/>
            </a:endParaRPr>
          </a:p>
        </p:txBody>
      </p:sp>
      <p:pic>
        <p:nvPicPr>
          <p:cNvPr id="13" name="Image 12" descr="KAB Small logo.JPG"/>
          <p:cNvPicPr>
            <a:picLocks noChangeAspect="1"/>
          </p:cNvPicPr>
          <p:nvPr/>
        </p:nvPicPr>
        <p:blipFill>
          <a:blip r:embed="rId3" cstate="print"/>
          <a:stretch>
            <a:fillRect/>
          </a:stretch>
        </p:blipFill>
        <p:spPr>
          <a:xfrm>
            <a:off x="11414760" y="6036682"/>
            <a:ext cx="777240" cy="8213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590551" y="2006600"/>
            <a:ext cx="10839450" cy="4351338"/>
          </a:xfrm>
          <a:prstGeom prst="rect">
            <a:avLst/>
          </a:prstGeom>
        </p:spPr>
        <p:txBody>
          <a:bodyPr/>
          <a:lstStyle/>
          <a:p>
            <a:r>
              <a:rPr lang="fr-FR" sz="2200" dirty="0">
                <a:ea typeface="Gulim" panose="020B0600000101010101" pitchFamily="34" charset="-127"/>
              </a:rPr>
              <a:t>Broad </a:t>
            </a:r>
            <a:r>
              <a:rPr lang="fr-FR" sz="2200" dirty="0" err="1">
                <a:ea typeface="Gulim" panose="020B0600000101010101" pitchFamily="34" charset="-127"/>
              </a:rPr>
              <a:t>discovery</a:t>
            </a:r>
            <a:r>
              <a:rPr lang="fr-FR" sz="2200" dirty="0">
                <a:ea typeface="Gulim" panose="020B0600000101010101" pitchFamily="34" charset="-127"/>
              </a:rPr>
              <a:t> </a:t>
            </a:r>
            <a:r>
              <a:rPr lang="fr-FR" sz="2200" dirty="0" err="1">
                <a:ea typeface="Gulim" panose="020B0600000101010101" pitchFamily="34" charset="-127"/>
              </a:rPr>
              <a:t>available</a:t>
            </a:r>
            <a:r>
              <a:rPr lang="fr-FR" sz="2200" dirty="0">
                <a:ea typeface="Gulim" panose="020B0600000101010101" pitchFamily="34" charset="-127"/>
              </a:rPr>
              <a:t> in US court </a:t>
            </a:r>
            <a:r>
              <a:rPr lang="fr-FR" sz="2200" dirty="0" err="1">
                <a:ea typeface="Gulim" panose="020B0600000101010101" pitchFamily="34" charset="-127"/>
              </a:rPr>
              <a:t>proceedings</a:t>
            </a:r>
            <a:r>
              <a:rPr lang="fr-FR" sz="2200" dirty="0">
                <a:ea typeface="Gulim" panose="020B0600000101010101" pitchFamily="34" charset="-127"/>
              </a:rPr>
              <a:t> and administrative investigations; extraterritorial </a:t>
            </a:r>
            <a:r>
              <a:rPr lang="fr-FR" sz="2200" dirty="0" err="1">
                <a:ea typeface="Gulim" panose="020B0600000101010101" pitchFamily="34" charset="-127"/>
              </a:rPr>
              <a:t>reach</a:t>
            </a:r>
            <a:endParaRPr lang="fr-FR" sz="2200" dirty="0">
              <a:ea typeface="Gulim" panose="020B0600000101010101" pitchFamily="34" charset="-127"/>
            </a:endParaRPr>
          </a:p>
          <a:p>
            <a:r>
              <a:rPr lang="fr-FR" sz="2200" dirty="0">
                <a:ea typeface="Gulim" panose="020B0600000101010101" pitchFamily="34" charset="-127"/>
              </a:rPr>
              <a:t>Use of Hague Evidence Convention </a:t>
            </a:r>
            <a:r>
              <a:rPr lang="fr-FR" sz="2200" dirty="0" err="1">
                <a:ea typeface="Gulim" panose="020B0600000101010101" pitchFamily="34" charset="-127"/>
              </a:rPr>
              <a:t>ruled</a:t>
            </a:r>
            <a:r>
              <a:rPr lang="fr-FR" sz="2200" dirty="0">
                <a:ea typeface="Gulim" panose="020B0600000101010101" pitchFamily="34" charset="-127"/>
              </a:rPr>
              <a:t> by US </a:t>
            </a:r>
            <a:r>
              <a:rPr lang="fr-FR" sz="2200" dirty="0" err="1">
                <a:ea typeface="Gulim" panose="020B0600000101010101" pitchFamily="34" charset="-127"/>
              </a:rPr>
              <a:t>Supreme</a:t>
            </a:r>
            <a:r>
              <a:rPr lang="fr-FR" sz="2200" dirty="0">
                <a:ea typeface="Gulim" panose="020B0600000101010101" pitchFamily="34" charset="-127"/>
              </a:rPr>
              <a:t> Ct to </a:t>
            </a:r>
            <a:r>
              <a:rPr lang="fr-FR" sz="2200" dirty="0" err="1">
                <a:ea typeface="Gulim" panose="020B0600000101010101" pitchFamily="34" charset="-127"/>
              </a:rPr>
              <a:t>be</a:t>
            </a:r>
            <a:r>
              <a:rPr lang="fr-FR" sz="2200" dirty="0">
                <a:ea typeface="Gulim" panose="020B0600000101010101" pitchFamily="34" charset="-127"/>
              </a:rPr>
              <a:t> </a:t>
            </a:r>
            <a:r>
              <a:rPr lang="fr-FR" sz="2200" dirty="0" err="1">
                <a:ea typeface="Gulim" panose="020B0600000101010101" pitchFamily="34" charset="-127"/>
              </a:rPr>
              <a:t>optional</a:t>
            </a:r>
            <a:r>
              <a:rPr lang="fr-FR" sz="2200" dirty="0">
                <a:ea typeface="Gulim" panose="020B0600000101010101" pitchFamily="34" charset="-127"/>
              </a:rPr>
              <a:t> (1987)</a:t>
            </a:r>
          </a:p>
          <a:p>
            <a:r>
              <a:rPr lang="fr-FR" sz="2200" dirty="0">
                <a:ea typeface="Gulim" panose="020B0600000101010101" pitchFamily="34" charset="-127"/>
              </a:rPr>
              <a:t>US Courts </a:t>
            </a:r>
            <a:r>
              <a:rPr lang="fr-FR" sz="2200" dirty="0" err="1">
                <a:ea typeface="Gulim" panose="020B0600000101010101" pitchFamily="34" charset="-127"/>
              </a:rPr>
              <a:t>can</a:t>
            </a:r>
            <a:r>
              <a:rPr lang="fr-FR" sz="2200" dirty="0">
                <a:ea typeface="Gulim" panose="020B0600000101010101" pitchFamily="34" charset="-127"/>
              </a:rPr>
              <a:t> </a:t>
            </a:r>
            <a:r>
              <a:rPr lang="fr-FR" sz="2200" dirty="0" err="1">
                <a:ea typeface="Gulim" panose="020B0600000101010101" pitchFamily="34" charset="-127"/>
              </a:rPr>
              <a:t>require</a:t>
            </a:r>
            <a:r>
              <a:rPr lang="fr-FR" sz="2200" dirty="0">
                <a:ea typeface="Gulim" panose="020B0600000101010101" pitchFamily="34" charset="-127"/>
              </a:rPr>
              <a:t> </a:t>
            </a:r>
            <a:r>
              <a:rPr lang="fr-FR" sz="2200" dirty="0" err="1">
                <a:ea typeface="Gulim" panose="020B0600000101010101" pitchFamily="34" charset="-127"/>
              </a:rPr>
              <a:t>discovery</a:t>
            </a:r>
            <a:r>
              <a:rPr lang="fr-FR" sz="2200" dirty="0">
                <a:ea typeface="Gulim" panose="020B0600000101010101" pitchFamily="34" charset="-127"/>
              </a:rPr>
              <a:t> </a:t>
            </a:r>
            <a:r>
              <a:rPr lang="fr-FR" sz="2200" dirty="0" err="1">
                <a:ea typeface="Gulim" panose="020B0600000101010101" pitchFamily="34" charset="-127"/>
              </a:rPr>
              <a:t>despite</a:t>
            </a:r>
            <a:r>
              <a:rPr lang="fr-FR" sz="2200" dirty="0">
                <a:ea typeface="Gulim" panose="020B0600000101010101" pitchFamily="34" charset="-127"/>
              </a:rPr>
              <a:t> local </a:t>
            </a:r>
            <a:r>
              <a:rPr lang="fr-FR" sz="2200" dirty="0" err="1">
                <a:ea typeface="Gulim" panose="020B0600000101010101" pitchFamily="34" charset="-127"/>
              </a:rPr>
              <a:t>laws</a:t>
            </a:r>
            <a:r>
              <a:rPr lang="fr-FR" sz="2200" dirty="0">
                <a:ea typeface="Gulim" panose="020B0600000101010101" pitchFamily="34" charset="-127"/>
              </a:rPr>
              <a:t> ; direct </a:t>
            </a:r>
            <a:r>
              <a:rPr lang="fr-FR" sz="2200" dirty="0" err="1">
                <a:ea typeface="Gulim" panose="020B0600000101010101" pitchFamily="34" charset="-127"/>
              </a:rPr>
              <a:t>conflict</a:t>
            </a:r>
            <a:r>
              <a:rPr lang="fr-FR" sz="2200" dirty="0">
                <a:ea typeface="Gulim" panose="020B0600000101010101" pitchFamily="34" charset="-127"/>
              </a:rPr>
              <a:t> of </a:t>
            </a:r>
            <a:r>
              <a:rPr lang="fr-FR" sz="2200" dirty="0" err="1">
                <a:ea typeface="Gulim" panose="020B0600000101010101" pitchFamily="34" charset="-127"/>
              </a:rPr>
              <a:t>laws</a:t>
            </a:r>
            <a:endParaRPr lang="fr-FR" sz="2200" dirty="0">
              <a:ea typeface="Gulim" panose="020B0600000101010101" pitchFamily="34" charset="-127"/>
            </a:endParaRPr>
          </a:p>
          <a:p>
            <a:r>
              <a:rPr lang="fr-FR" sz="2200" dirty="0" err="1">
                <a:ea typeface="Gulim" panose="020B0600000101010101" pitchFamily="34" charset="-127"/>
              </a:rPr>
              <a:t>Blocking</a:t>
            </a:r>
            <a:r>
              <a:rPr lang="fr-FR" sz="2200" dirty="0">
                <a:ea typeface="Gulim" panose="020B0600000101010101" pitchFamily="34" charset="-127"/>
              </a:rPr>
              <a:t> </a:t>
            </a:r>
            <a:r>
              <a:rPr lang="fr-FR" sz="2200" dirty="0" err="1">
                <a:ea typeface="Gulim" panose="020B0600000101010101" pitchFamily="34" charset="-127"/>
              </a:rPr>
              <a:t>statutes</a:t>
            </a:r>
            <a:r>
              <a:rPr lang="fr-FR" sz="2200" dirty="0">
                <a:ea typeface="Gulim" panose="020B0600000101010101" pitchFamily="34" charset="-127"/>
              </a:rPr>
              <a:t> (</a:t>
            </a:r>
            <a:r>
              <a:rPr lang="fr-FR" sz="2200" dirty="0" err="1">
                <a:ea typeface="Gulim" panose="020B0600000101010101" pitchFamily="34" charset="-127"/>
              </a:rPr>
              <a:t>that</a:t>
            </a:r>
            <a:r>
              <a:rPr lang="fr-FR" sz="2200" dirty="0">
                <a:ea typeface="Gulim" panose="020B0600000101010101" pitchFamily="34" charset="-127"/>
              </a:rPr>
              <a:t> </a:t>
            </a:r>
            <a:r>
              <a:rPr lang="fr-FR" sz="2200" dirty="0" err="1">
                <a:ea typeface="Gulim" panose="020B0600000101010101" pitchFamily="34" charset="-127"/>
              </a:rPr>
              <a:t>prohibit</a:t>
            </a:r>
            <a:r>
              <a:rPr lang="fr-FR" sz="2200" dirty="0">
                <a:ea typeface="Gulim" panose="020B0600000101010101" pitchFamily="34" charset="-127"/>
              </a:rPr>
              <a:t> </a:t>
            </a:r>
            <a:r>
              <a:rPr lang="fr-FR" sz="2200" dirty="0" err="1">
                <a:ea typeface="Gulim" panose="020B0600000101010101" pitchFamily="34" charset="-127"/>
              </a:rPr>
              <a:t>discovery</a:t>
            </a:r>
            <a:r>
              <a:rPr lang="fr-FR" sz="2200" dirty="0">
                <a:ea typeface="Gulim" panose="020B0600000101010101" pitchFamily="34" charset="-127"/>
              </a:rPr>
              <a:t>), e.g., </a:t>
            </a:r>
            <a:r>
              <a:rPr lang="fr-FR" sz="2200" i="1" dirty="0">
                <a:ea typeface="Gulim" panose="020B0600000101010101" pitchFamily="34" charset="-127"/>
              </a:rPr>
              <a:t>Loi du 16 juillet 1980 </a:t>
            </a:r>
            <a:r>
              <a:rPr lang="fr-FR" sz="2200" dirty="0">
                <a:ea typeface="Gulim" panose="020B0600000101010101" pitchFamily="34" charset="-127"/>
              </a:rPr>
              <a:t>(France):</a:t>
            </a:r>
            <a:br>
              <a:rPr lang="fr-FR" sz="2200" dirty="0">
                <a:ea typeface="Gulim" panose="020B0600000101010101" pitchFamily="34" charset="-127"/>
              </a:rPr>
            </a:br>
            <a:endParaRPr lang="fr-FR" sz="2200" dirty="0">
              <a:ea typeface="Gulim" panose="020B0600000101010101" pitchFamily="34" charset="-127"/>
            </a:endParaRPr>
          </a:p>
          <a:p>
            <a:pPr lvl="1">
              <a:buNone/>
            </a:pPr>
            <a:r>
              <a:rPr lang="en-US" sz="2200" dirty="0"/>
              <a:t>	"</a:t>
            </a:r>
            <a:r>
              <a:rPr lang="en-US" sz="2200" b="1" u="sng" dirty="0"/>
              <a:t>Subject to treaties or international agreements </a:t>
            </a:r>
            <a:r>
              <a:rPr lang="en-US" sz="2200" dirty="0"/>
              <a:t>and applicable laws and regulations, it is prohibited for any party to request, seek or disclose, in writing, orally or otherwise, economic, commercial, industrial, financial or technical documents or information leading to the constitution of evidence with a view to foreign judicial or administrative proceedings or in connection therewith.“</a:t>
            </a:r>
          </a:p>
          <a:p>
            <a:r>
              <a:rPr lang="fr-FR" sz="2200" dirty="0" err="1">
                <a:ea typeface="Gulim" panose="020B0600000101010101" pitchFamily="34" charset="-127"/>
              </a:rPr>
              <a:t>See</a:t>
            </a:r>
            <a:r>
              <a:rPr lang="fr-FR" sz="2200" dirty="0">
                <a:ea typeface="Gulim" panose="020B0600000101010101" pitchFamily="34" charset="-127"/>
              </a:rPr>
              <a:t> </a:t>
            </a:r>
            <a:r>
              <a:rPr lang="fr-FR" sz="2200" dirty="0" err="1">
                <a:ea typeface="Gulim" panose="020B0600000101010101" pitchFamily="34" charset="-127"/>
              </a:rPr>
              <a:t>also</a:t>
            </a:r>
            <a:r>
              <a:rPr lang="fr-FR" sz="2200" dirty="0">
                <a:ea typeface="Gulim" panose="020B0600000101010101" pitchFamily="34" charset="-127"/>
              </a:rPr>
              <a:t> GDPR art 48</a:t>
            </a: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9</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a:xfrm>
            <a:off x="866775" y="300831"/>
            <a:ext cx="10515600" cy="803275"/>
          </a:xfrm>
        </p:spPr>
        <p:txBody>
          <a:bodyPr>
            <a:normAutofit fontScale="90000"/>
          </a:bodyPr>
          <a:lstStyle/>
          <a:p>
            <a:pPr algn="ctr"/>
            <a:r>
              <a:rPr lang="fr-FR" dirty="0" err="1"/>
              <a:t>Third</a:t>
            </a:r>
            <a:r>
              <a:rPr lang="fr-FR" dirty="0"/>
              <a:t> party </a:t>
            </a:r>
            <a:r>
              <a:rPr lang="fr-FR" dirty="0" err="1"/>
              <a:t>guarantors</a:t>
            </a:r>
            <a:r>
              <a:rPr lang="fr-FR" dirty="0"/>
              <a:t> of </a:t>
            </a:r>
            <a:r>
              <a:rPr lang="fr-FR" dirty="0" err="1"/>
              <a:t>Privacy</a:t>
            </a:r>
            <a:r>
              <a:rPr lang="fr-FR" dirty="0"/>
              <a:t> </a:t>
            </a:r>
            <a:r>
              <a:rPr lang="fr-FR" dirty="0" err="1"/>
              <a:t>compliance</a:t>
            </a:r>
            <a:br>
              <a:rPr lang="fr-FR" dirty="0"/>
            </a:br>
            <a:r>
              <a:rPr lang="fr-FR" dirty="0"/>
              <a:t>2. </a:t>
            </a:r>
            <a:r>
              <a:rPr lang="fr-FR" dirty="0" err="1"/>
              <a:t>Privacy</a:t>
            </a:r>
            <a:r>
              <a:rPr lang="fr-FR" dirty="0"/>
              <a:t> monitors in international </a:t>
            </a:r>
            <a:r>
              <a:rPr lang="fr-FR" dirty="0" err="1"/>
              <a:t>discovery</a:t>
            </a:r>
            <a:br>
              <a:rPr lang="fr-FR" dirty="0"/>
            </a:br>
            <a:br>
              <a:rPr lang="fr-FR" dirty="0"/>
            </a:br>
            <a:endParaRPr lang="fr-FR" dirty="0"/>
          </a:p>
        </p:txBody>
      </p:sp>
      <p:pic>
        <p:nvPicPr>
          <p:cNvPr id="9" name="Image 8" descr="KAB Small logo.JPG"/>
          <p:cNvPicPr>
            <a:picLocks noChangeAspect="1"/>
          </p:cNvPicPr>
          <p:nvPr/>
        </p:nvPicPr>
        <p:blipFill>
          <a:blip r:embed="rId3" cstate="print"/>
          <a:stretch>
            <a:fillRect/>
          </a:stretch>
        </p:blipFill>
        <p:spPr>
          <a:xfrm>
            <a:off x="11414760" y="6036682"/>
            <a:ext cx="777240" cy="821318"/>
          </a:xfrm>
          <a:prstGeom prst="rect">
            <a:avLst/>
          </a:prstGeom>
        </p:spPr>
      </p:pic>
      <p:sp>
        <p:nvSpPr>
          <p:cNvPr id="10" name="ZoneTexte 9"/>
          <p:cNvSpPr txBox="1"/>
          <p:nvPr/>
        </p:nvSpPr>
        <p:spPr>
          <a:xfrm>
            <a:off x="2781300" y="1304925"/>
            <a:ext cx="5629275" cy="461665"/>
          </a:xfrm>
          <a:prstGeom prst="rect">
            <a:avLst/>
          </a:prstGeom>
          <a:noFill/>
        </p:spPr>
        <p:txBody>
          <a:bodyPr wrap="square" rtlCol="0">
            <a:spAutoFit/>
          </a:bodyPr>
          <a:lstStyle/>
          <a:p>
            <a:pPr algn="ctr"/>
            <a:r>
              <a:rPr lang="fr-FR" sz="2400" b="1" dirty="0"/>
              <a:t>US </a:t>
            </a:r>
            <a:r>
              <a:rPr lang="fr-FR" sz="2400" b="1" dirty="0" err="1"/>
              <a:t>Discovery</a:t>
            </a:r>
            <a:r>
              <a:rPr lang="fr-FR" sz="2400" b="1" dirty="0"/>
              <a:t> </a:t>
            </a:r>
          </a:p>
        </p:txBody>
      </p:sp>
    </p:spTree>
    <p:extLst>
      <p:ext uri="{BB962C8B-B14F-4D97-AF65-F5344CB8AC3E}">
        <p14:creationId xmlns:p14="http://schemas.microsoft.com/office/powerpoint/2010/main" val="344819690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5892</TotalTime>
  <Words>1299</Words>
  <Application>Microsoft Office PowerPoint</Application>
  <PresentationFormat>Grand écran</PresentationFormat>
  <Paragraphs>165</Paragraphs>
  <Slides>15</Slides>
  <Notes>15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 Unicode MS</vt:lpstr>
      <vt:lpstr>Gulim</vt:lpstr>
      <vt:lpstr>Arial</vt:lpstr>
      <vt:lpstr>ArialNarrow,Bold</vt:lpstr>
      <vt:lpstr>Calibri</vt:lpstr>
      <vt:lpstr>Times New Roman</vt:lpstr>
      <vt:lpstr>Thème Office</vt:lpstr>
      <vt:lpstr>Présentation PowerPoint</vt:lpstr>
      <vt:lpstr>Third party guarantors of Privacy compliance  Quis custodiet ipsos custodes? </vt:lpstr>
      <vt:lpstr>Third party guarantors of Privacy compliance: The Privacy Shield arbitration mechanism </vt:lpstr>
      <vt:lpstr>Third party guarantors of Privacy compliance: The Privacy Shield arbitration mechanism </vt:lpstr>
      <vt:lpstr>Third party guarantors of Privacy compliance: The Privacy Shield arbitration mechanism </vt:lpstr>
      <vt:lpstr>Third party guarantors of Privacy compliance: The Privacy Shield arbitration mechanism </vt:lpstr>
      <vt:lpstr>Third party guarantors of Privacy compliance: The Privacy Shield arbitration mechanism </vt:lpstr>
      <vt:lpstr>Third party guarantors of Privacy compliance: The Privacy Shield arbitration mechanism </vt:lpstr>
      <vt:lpstr>Third party guarantors of Privacy compliance 2. Privacy monitors in international discovery  </vt:lpstr>
      <vt:lpstr>Third party guarantors of Privacy compliance Privacy monitors in international discovery  </vt:lpstr>
      <vt:lpstr>Third party guarantors of Privacy compliance Privacy monitors in international discovery  </vt:lpstr>
      <vt:lpstr>Third party guarantors of Privacy compliance Privacy monitors in international discovery  </vt:lpstr>
      <vt:lpstr>Third party guarantors of Privacy compliance Privacy monitors in international discovery  </vt:lpstr>
      <vt:lpstr>Third party guarantors of Privacy compliance Privacy monitors in international discovery  </vt:lpstr>
      <vt:lpstr>Third party guarantors of Privacy compliance 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latournerie wolfrom</dc:creator>
  <cp:lastModifiedBy>lwa</cp:lastModifiedBy>
  <cp:revision>588</cp:revision>
  <dcterms:created xsi:type="dcterms:W3CDTF">2018-04-20T10:45:39Z</dcterms:created>
  <dcterms:modified xsi:type="dcterms:W3CDTF">2018-06-05T11:43:45Z</dcterms:modified>
</cp:coreProperties>
</file>